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8" r:id="rId3"/>
    <p:sldId id="259" r:id="rId4"/>
    <p:sldId id="273" r:id="rId5"/>
    <p:sldId id="281" r:id="rId6"/>
    <p:sldId id="269" r:id="rId7"/>
    <p:sldId id="260" r:id="rId8"/>
    <p:sldId id="285" r:id="rId9"/>
    <p:sldId id="261" r:id="rId10"/>
    <p:sldId id="262" r:id="rId11"/>
    <p:sldId id="263" r:id="rId12"/>
    <p:sldId id="282" r:id="rId13"/>
    <p:sldId id="274" r:id="rId14"/>
    <p:sldId id="265" r:id="rId15"/>
    <p:sldId id="276" r:id="rId16"/>
    <p:sldId id="267" r:id="rId17"/>
    <p:sldId id="284" r:id="rId18"/>
    <p:sldId id="266" r:id="rId19"/>
    <p:sldId id="286" r:id="rId20"/>
    <p:sldId id="279" r:id="rId21"/>
    <p:sldId id="287" r:id="rId2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521415D9-36F7-43E2-AB2F-B90AF26B5E84}">
      <p14:sectionLst xmlns:p14="http://schemas.microsoft.com/office/powerpoint/2010/main">
        <p14:section name="默认节" id="{BECC685F-83D1-4EB6-9C9E-8318D229AAED}">
          <p14:sldIdLst>
            <p14:sldId id="256"/>
            <p14:sldId id="258"/>
            <p14:sldId id="259"/>
            <p14:sldId id="273"/>
            <p14:sldId id="281"/>
            <p14:sldId id="269"/>
            <p14:sldId id="260"/>
            <p14:sldId id="285"/>
            <p14:sldId id="261"/>
            <p14:sldId id="262"/>
            <p14:sldId id="263"/>
            <p14:sldId id="282"/>
            <p14:sldId id="274"/>
            <p14:sldId id="265"/>
            <p14:sldId id="276"/>
            <p14:sldId id="267"/>
            <p14:sldId id="284"/>
            <p14:sldId id="266"/>
            <p14:sldId id="286"/>
            <p14:sldId id="279"/>
            <p14:sldId id="287"/>
          </p14:sldIdLst>
        </p14:section>
        <p14:section name="无标题节" id="{CCEA3A4F-1421-49EA-BD70-B004FED82278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66"/>
    <a:srgbClr val="42D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FAEC"/>
          </a:solidFill>
        </a:fill>
      </a:tcStyle>
    </a:wholeTbl>
    <a:band2H>
      <a:tcTxStyle/>
      <a:tcStyle>
        <a:tcBdr/>
        <a:fill>
          <a:solidFill>
            <a:srgbClr val="E6FC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882" autoAdjust="0"/>
  </p:normalViewPr>
  <p:slideViewPr>
    <p:cSldViewPr snapToGrid="0">
      <p:cViewPr varScale="1">
        <p:scale>
          <a:sx n="39" d="100"/>
          <a:sy n="39" d="100"/>
        </p:scale>
        <p:origin x="72" y="9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tif>
</file>

<file path=ppt/media/image4.tif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9" name="Shape 9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1184509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大家好。欢迎来到本公司的产品发布会现场。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93021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【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我们的目标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】</a:t>
            </a: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我们想要它做到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：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它类似于自然语言的语音交互，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但是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你对机器说的话不会被听到。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机器对你说的话也不会被听到。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你和机器可以随时随地进行交流。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不需要对你做什么手术，但是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实现人机共生，而不是人类或机器智能独立行事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71145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【</a:t>
            </a:r>
            <a:r>
              <a:rPr lang="zh-CN" altLang="en-US" dirty="0" smtClean="0"/>
              <a:t>背后的原理</a:t>
            </a:r>
            <a:r>
              <a:rPr lang="en-US" altLang="zh-CN" dirty="0" smtClean="0"/>
              <a:t>】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我们可以复习一下肌电信号的产生。</a:t>
            </a:r>
            <a:endParaRPr lang="en-US" altLang="zh-CN" dirty="0" smtClean="0"/>
          </a:p>
          <a:p>
            <a:r>
              <a:rPr lang="zh-CN" altLang="en-US" dirty="0" smtClean="0"/>
              <a:t>电极分布在不对称的七个位置，都是根据我们的经验，得出的效果较好的肌肉部位。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354236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接上一张的：“电极分布在不对称的七个位置，都是根据我们的经验，得出的效果较好的肌肉部位。”</a:t>
            </a: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（放一下马上过免得惊吓台下小朋友）</a:t>
            </a: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当然我们取的点也有人体肌肉结构的一些依据。</a:t>
            </a:r>
            <a:endParaRPr lang="en-US" altLang="zh-CN" dirty="0" smtClean="0"/>
          </a:p>
          <a:p>
            <a:r>
              <a:rPr lang="zh-CN" altLang="en-US" dirty="0" smtClean="0"/>
              <a:t>电极都分布在和发音最关的几个肌肉区。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96253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【</a:t>
            </a:r>
            <a:r>
              <a:rPr lang="zh-CN" altLang="en-US" dirty="0" smtClean="0"/>
              <a:t>我们的做法</a:t>
            </a:r>
            <a:r>
              <a:rPr lang="en-US" altLang="zh-CN" dirty="0" smtClean="0"/>
              <a:t>】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##</a:t>
            </a:r>
            <a:r>
              <a:rPr lang="en-US" altLang="zh-CN" baseline="0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：用户佩戴好外设</a:t>
            </a:r>
            <a:endParaRPr lang="en-US" altLang="zh-CN" dirty="0" smtClean="0"/>
          </a:p>
          <a:p>
            <a:r>
              <a:rPr lang="zh-CN" altLang="en-US" dirty="0" smtClean="0"/>
              <a:t>我们使用光敏树脂进行</a:t>
            </a:r>
            <a:r>
              <a:rPr lang="en-US" altLang="zh-CN" dirty="0" smtClean="0"/>
              <a:t>3D</a:t>
            </a:r>
            <a:r>
              <a:rPr lang="zh-CN" altLang="en-US" dirty="0" smtClean="0"/>
              <a:t>打印，并用黄铜作为内部支撑，做了一个外部设备。</a:t>
            </a:r>
            <a:endParaRPr lang="en-US" altLang="zh-CN" dirty="0" smtClean="0"/>
          </a:p>
          <a:p>
            <a:r>
              <a:rPr lang="zh-CN" altLang="en-US" dirty="0" smtClean="0"/>
              <a:t>它既有形变能力，又有一定强度，贴合用户嘴部的肌电信号采集点。</a:t>
            </a: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（电极处的制造：</a:t>
            </a:r>
            <a:r>
              <a:rPr lang="fr-FR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TPE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塑料 + 镀金银电极 + Ten20 导电浆料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，用于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接收信号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）</a:t>
            </a:r>
            <a:endParaRPr lang="en-US" altLang="zh-CN" dirty="0" smtClean="0"/>
          </a:p>
          <a:p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## 2</a:t>
            </a:r>
            <a:r>
              <a:rPr lang="zh-CN" altLang="en-US" dirty="0" smtClean="0"/>
              <a:t>：收集肌肉电信号</a:t>
            </a: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用户不需要发声，甚至不需要张嘴，只要你有说话的冲动，设备就能捕捉肌电信号。</a:t>
            </a:r>
            <a:endParaRPr lang="en-US" altLang="zh-CN" sz="1200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</a:t>
            </a:r>
            <a:r>
              <a:rPr lang="en-US" altLang="zh-CN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 3</a:t>
            </a:r>
            <a:r>
              <a:rPr lang="zh-CN" altLang="en-US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：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电信号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预处理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去噪：基于偏置的信号对消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信号采样（250 Hz）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信号放大（24×）</a:t>
            </a: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</a:t>
            </a:r>
            <a:r>
              <a:rPr lang="en-US" altLang="zh-CN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 4</a:t>
            </a:r>
            <a:r>
              <a:rPr lang="zh-CN" altLang="en-US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：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信号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的传播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蓝牙无线传输</a:t>
            </a: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</a:t>
            </a:r>
            <a:r>
              <a:rPr lang="en-US" altLang="zh-CN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 5</a:t>
            </a:r>
            <a:r>
              <a:rPr lang="zh-CN" altLang="en-US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：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计算</a:t>
            </a: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计算机接收信号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服务器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处理信号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APP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计算数据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 6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：反馈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骨传导耳机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15411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10678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或许有人会担心实验的识别的准确率问题。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在测试数据下，我们已经可以达到平均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92.01%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的准确率。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34939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3"/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【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应用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】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而这也就意味着，在大多数情况下我们可以毫无压力的实现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棋类游戏，无声通讯以及作为物联网控制器。</a:t>
            </a:r>
          </a:p>
          <a:p>
            <a:pPr lvl="3"/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lvl="3"/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lvl="3"/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 1.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游戏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lvl="3"/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用户传达游戏状态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lvl="3"/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人工智能计算后，在听觉上输出下一个动作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lvl="3"/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lvl="3"/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 3.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物联网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通过内部语音控制家用电器和设备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允许外围设备直接和系统连接</a:t>
            </a:r>
          </a:p>
          <a:p>
            <a:pPr lvl="0"/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智能照相机、智能眼镜可以直接和设备通信，向设备提供信息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2037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我深切的希望此时此刻也是一个特殊的时间点，这款产品如我们期待的那样，能够带来一种新的交互方式，能够带来新的震撼和感动。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相信到现在为止，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AlterEgo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所出现的必要性，它所能为我们生活做出的改变已经讲的比较清楚了。接下来将脱离发布会这个框架，还一些其他的角度来完善对这项产品的认识。</a:t>
            </a:r>
          </a:p>
          <a:p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46578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首先，小组在讨论这个问题的时候，考虑的最多的其实是美观性。当然也不排除有一天，人们放弃了肉体靠机械来维持心脏的跳动｛【弄一张科幻场景图】｝，但是至少在目前的情况下，这对于这项技术作为产品的推广还是有一定的阻碍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其次，这篇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papper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测试的数据集其实是相对较小的，非常担心在更大的数据集下的处理情况。很多情况下，对于某些特例的处理结果是没有普遍的适应性的，之前提到的确定点，也是对于这个语素集有比较好的区分度。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还有就是从这篇论文来看，他是由每个人单独训练之后做测试的，不知道这是不是在某些方面说明没有一个普适的模型。如果用户使用的时候还需要大量的初始数据，那么对于这项产品的推广是非常不利的。</a:t>
            </a:r>
          </a:p>
        </p:txBody>
      </p:sp>
    </p:spTree>
    <p:extLst>
      <p:ext uri="{BB962C8B-B14F-4D97-AF65-F5344CB8AC3E}">
        <p14:creationId xmlns:p14="http://schemas.microsoft.com/office/powerpoint/2010/main" val="42649598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这样一个问题吸引了大量研究者的注意力。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 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有一些实验考虑到脑植入，或者是在舌头上放置传感器。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比如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Brumberg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等人在语音运动皮层中使用直接的脑植入来实现无声的语音识别，从而在有限的词汇数据集上证明了合理的准确性。他们通过将传感器放置在内部语音的发音器官里，对发音器官周围的运动进行了测量和探索。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但是这样的操作设备的侵入极大的影响了可拓展性。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此外还有使用脑电图传感器（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EEG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）以及拍摄视频来进行识别，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比如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Porbadnik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等人使用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EEG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传感器进行无声语音识别，但是这种方法需要以低信噪比来加大语音检测的准确度，因此它在实际环境中的表现并不好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非侵入式系统虽然不会给用户带来不愉快的体验，但是往往准确率比较的低。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很多时候需要用户作出夸张的动作来保证检测的准确性。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1588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我并不像想象的那样经常改变。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【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PPT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打字机和现代手机，有键盘】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这是一百年前的打字机，而这是一部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iphone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好像从某种程度上来说，我们的输入方式一致没有巨大的变化。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93178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大家好。欢迎来到本公司的产品发布会现场。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1023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而它的变化往往是在几个特殊的时间点上。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【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】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2011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年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,Phone 4S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搭载的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，或许就是这样的一个时间点。现在我们看起来非常鸡肋的功能，比如语音查时间、订日历等，在当时看来却是惊为天人。很多人第一次发现，原来还可以用语音去控制程序，更可以和一个虚拟人物对话聊天。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3848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但是到了现在，或许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的发展不像当初预见的那样。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Creative Strategies 2016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年的一项调查数据显示，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70%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的苹果手机用户很少或偶尔使用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，甚至还有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2%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左右的用户从未使用过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01119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在公共场合中使用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Siri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也会让用户感觉尴尬。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Creative Strategies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的数据显示，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98%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iPhone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受访用户用过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，但是，仅有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3%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的人在公共场合或其他人面前使用这款语音助手。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8749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确实，语音的输入有着很大的弊端。特别是在公共场合，我们的话很容易被其他人所听到。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在过于安静的场所，语音交互往往会打扰到别人。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在热闹的场所，我们往往需要一再重复发言才能让表达可以被听清。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945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这样一个问题吸引了大量研究者的注意力。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 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有一些实验考虑到脑植入，或者是在舌头上放置传感器。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比如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Brumberg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等人在语音运动皮层中使用直接的脑植入来实现无声的语音识别，从而在有限的词汇数据集上证明了合理的准确性。他们通过将传感器放置在内部语音的发音器官里，对发音器官周围的运动进行了测量和探索。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但是这样的操作设备的侵入极大的影响了可拓展性。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此外还有使用脑电图传感器（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EEG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）以及拍摄视频来进行识别，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比如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Porbadnik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等人使用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EEG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传感器进行无声语音识别，但是这种方法需要以低信噪比来加大语音检测的准确度，因此它在实际环境中的表现并不好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非侵入式系统虽然不会给用户带来不愉快的体验，但是往往准确率比较的低。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很多时候需要用户作出夸张的动作来保证检测的准确性。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5115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这样一个问题吸引了大量研究者的注意力。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 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有一些实验考虑到脑植入，或者是在舌头上放置传感器。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比如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Brumberg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等人在语音运动皮层中使用直接的脑植入来实现无声的语音识别，从而在有限的词汇数据集上证明了合理的准确性。他们通过将传感器放置在内部语音的发音器官里，对发音器官周围的运动进行了测量和探索。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但是这样的操作设备的侵入极大的影响了可拓展性。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此外还有使用脑电图传感器（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EEG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）以及拍摄视频来进行识别，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比如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Porbadnik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等人使用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EEG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传感器进行无声语音识别，但是这种方法需要以低信噪比来加大语音检测的准确度，因此它在实际环境中的表现并不好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非侵入式系统虽然不会给用户带来不愉快的体验，但是往往准确率比较的低。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很多时候需要用户作出夸张的动作来保证检测的准确性。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45432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考虑了到了这种种，我们深切的期待，能有一个一个集大成的方式，能够真正改变这种现状。这也就是我们的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AlterEgo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想做的。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Alter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alter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意味着什么，改变，转换，新的可能性。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Ego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，自己，自我。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当初我们确定这个名字的时候，曾几番争论是否要采用这个看起来如此宏大而又尖锐的名字呢。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而等到我们这个产品真真切切的呈现在我们面前的时候，我们都觉得它当之无愧。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3671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"/>
          <p:cNvSpPr/>
          <p:nvPr/>
        </p:nvSpPr>
        <p:spPr>
          <a:xfrm>
            <a:off x="-152399" y="1719016"/>
            <a:ext cx="8458201" cy="1441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7416" y="5139"/>
                </a:lnTo>
                <a:lnTo>
                  <a:pt x="21600" y="21600"/>
                </a:lnTo>
                <a:lnTo>
                  <a:pt x="0" y="2131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" name="矩形 2"/>
          <p:cNvSpPr/>
          <p:nvPr/>
        </p:nvSpPr>
        <p:spPr>
          <a:xfrm>
            <a:off x="-152400" y="3141205"/>
            <a:ext cx="5886605" cy="1422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89"/>
                </a:lnTo>
                <a:lnTo>
                  <a:pt x="18804" y="19575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直接连接符 2"/>
          <p:cNvSpPr/>
          <p:nvPr/>
        </p:nvSpPr>
        <p:spPr>
          <a:xfrm>
            <a:off x="-1257300" y="762000"/>
            <a:ext cx="5083176" cy="0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" name="直接连接符 3"/>
          <p:cNvSpPr/>
          <p:nvPr/>
        </p:nvSpPr>
        <p:spPr>
          <a:xfrm flipH="1" flipV="1">
            <a:off x="8347074" y="761999"/>
            <a:ext cx="5083176" cy="2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4568247" y="477909"/>
            <a:ext cx="3213678" cy="56818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b="1">
                <a:solidFill>
                  <a:srgbClr val="FFFFFF"/>
                </a:solidFill>
              </a:defRPr>
            </a:lvl1pPr>
            <a:lvl2pPr>
              <a:buFontTx/>
              <a:defRPr b="1">
                <a:solidFill>
                  <a:srgbClr val="FFFFFF"/>
                </a:solidFill>
              </a:defRPr>
            </a:lvl2pPr>
            <a:lvl3pPr>
              <a:buFontTx/>
              <a:defRPr b="1">
                <a:solidFill>
                  <a:srgbClr val="FFFFFF"/>
                </a:solidFill>
              </a:defRPr>
            </a:lvl3pPr>
            <a:lvl4pPr>
              <a:buFontTx/>
              <a:defRPr b="1">
                <a:solidFill>
                  <a:srgbClr val="FFFFFF"/>
                </a:solidFill>
              </a:defRPr>
            </a:lvl4pPr>
            <a:lvl5pPr>
              <a:buFontTx/>
              <a:defRPr b="1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6"/>
          <p:cNvSpPr/>
          <p:nvPr/>
        </p:nvSpPr>
        <p:spPr>
          <a:xfrm rot="5400000">
            <a:off x="-881063" y="738187"/>
            <a:ext cx="6858001" cy="5381626"/>
          </a:xfrm>
          <a:prstGeom prst="triangle">
            <a:avLst/>
          </a:prstGeom>
          <a:solidFill>
            <a:srgbClr val="FFFFFF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" name="等腰三角形 7"/>
          <p:cNvSpPr/>
          <p:nvPr/>
        </p:nvSpPr>
        <p:spPr>
          <a:xfrm rot="5400000">
            <a:off x="-1624013" y="738186"/>
            <a:ext cx="6858001" cy="5381626"/>
          </a:xfrm>
          <a:prstGeom prst="triangle">
            <a:avLst/>
          </a:prstGeom>
          <a:solidFill>
            <a:srgbClr val="FFFFFF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7"/>
          <p:cNvGrpSpPr/>
          <p:nvPr/>
        </p:nvGrpSpPr>
        <p:grpSpPr>
          <a:xfrm>
            <a:off x="538160" y="-1623561"/>
            <a:ext cx="6858002" cy="6124577"/>
            <a:chOff x="530468" y="1793874"/>
            <a:chExt cx="6858001" cy="6124575"/>
          </a:xfrm>
        </p:grpSpPr>
        <p:sp>
          <p:nvSpPr>
            <p:cNvPr id="47" name="等腰三角形 8"/>
            <p:cNvSpPr/>
            <p:nvPr/>
          </p:nvSpPr>
          <p:spPr>
            <a:xfrm rot="10800000">
              <a:off x="530468" y="2536825"/>
              <a:ext cx="6858000" cy="5381626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" name="等腰三角形 9"/>
            <p:cNvSpPr/>
            <p:nvPr/>
          </p:nvSpPr>
          <p:spPr>
            <a:xfrm rot="10800000">
              <a:off x="530469" y="1793875"/>
              <a:ext cx="6858000" cy="5381625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2" name="组合 10"/>
          <p:cNvGrpSpPr/>
          <p:nvPr/>
        </p:nvGrpSpPr>
        <p:grpSpPr>
          <a:xfrm>
            <a:off x="538160" y="1582224"/>
            <a:ext cx="6858002" cy="6124576"/>
            <a:chOff x="530468" y="0"/>
            <a:chExt cx="6858000" cy="6124574"/>
          </a:xfrm>
        </p:grpSpPr>
        <p:sp>
          <p:nvSpPr>
            <p:cNvPr id="50" name="等腰三角形 11"/>
            <p:cNvSpPr/>
            <p:nvPr/>
          </p:nvSpPr>
          <p:spPr>
            <a:xfrm>
              <a:off x="530469" y="0"/>
              <a:ext cx="6858000" cy="5381625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" name="等腰三角形 12"/>
            <p:cNvSpPr/>
            <p:nvPr/>
          </p:nvSpPr>
          <p:spPr>
            <a:xfrm>
              <a:off x="530468" y="742949"/>
              <a:ext cx="6858000" cy="5381626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710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686" y="1270"/>
            <a:ext cx="12867859" cy="6856730"/>
          </a:xfrm>
          <a:prstGeom prst="rect">
            <a:avLst/>
          </a:prstGeom>
        </p:spPr>
      </p:pic>
      <p:grpSp>
        <p:nvGrpSpPr>
          <p:cNvPr id="49" name="组合 7"/>
          <p:cNvGrpSpPr/>
          <p:nvPr/>
        </p:nvGrpSpPr>
        <p:grpSpPr>
          <a:xfrm>
            <a:off x="538160" y="-1623561"/>
            <a:ext cx="6858002" cy="6124577"/>
            <a:chOff x="530468" y="1793874"/>
            <a:chExt cx="6858001" cy="6124575"/>
          </a:xfrm>
        </p:grpSpPr>
        <p:sp>
          <p:nvSpPr>
            <p:cNvPr id="47" name="等腰三角形 8"/>
            <p:cNvSpPr/>
            <p:nvPr/>
          </p:nvSpPr>
          <p:spPr>
            <a:xfrm rot="10800000">
              <a:off x="530468" y="2536825"/>
              <a:ext cx="6858000" cy="5381626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" name="等腰三角形 9"/>
            <p:cNvSpPr/>
            <p:nvPr/>
          </p:nvSpPr>
          <p:spPr>
            <a:xfrm rot="10800000">
              <a:off x="530469" y="1793875"/>
              <a:ext cx="6858000" cy="5381625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2" name="组合 10"/>
          <p:cNvGrpSpPr/>
          <p:nvPr/>
        </p:nvGrpSpPr>
        <p:grpSpPr>
          <a:xfrm>
            <a:off x="538160" y="1582224"/>
            <a:ext cx="6858002" cy="6124576"/>
            <a:chOff x="530468" y="0"/>
            <a:chExt cx="6858000" cy="6124574"/>
          </a:xfrm>
        </p:grpSpPr>
        <p:sp>
          <p:nvSpPr>
            <p:cNvPr id="50" name="等腰三角形 11"/>
            <p:cNvSpPr/>
            <p:nvPr/>
          </p:nvSpPr>
          <p:spPr>
            <a:xfrm>
              <a:off x="530469" y="0"/>
              <a:ext cx="6858000" cy="5381625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" name="等腰三角形 12"/>
            <p:cNvSpPr/>
            <p:nvPr/>
          </p:nvSpPr>
          <p:spPr>
            <a:xfrm>
              <a:off x="530468" y="742949"/>
              <a:ext cx="6858000" cy="5381626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直接连接符 9"/>
          <p:cNvSpPr/>
          <p:nvPr/>
        </p:nvSpPr>
        <p:spPr>
          <a:xfrm>
            <a:off x="-1257300" y="762000"/>
            <a:ext cx="5083176" cy="0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1" name="直接连接符 10"/>
          <p:cNvSpPr/>
          <p:nvPr/>
        </p:nvSpPr>
        <p:spPr>
          <a:xfrm flipH="1" flipV="1">
            <a:off x="8347074" y="761999"/>
            <a:ext cx="5083176" cy="2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8" descr="图片 8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-133350" y="-2"/>
            <a:ext cx="12325350" cy="686681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4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9" r:id="rId5"/>
    <p:sldLayoutId id="2147483653" r:id="rId6"/>
    <p:sldLayoutId id="2147483654" r:id="rId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文本框 1"/>
          <p:cNvSpPr txBox="1"/>
          <p:nvPr/>
        </p:nvSpPr>
        <p:spPr>
          <a:xfrm>
            <a:off x="482302" y="1909516"/>
            <a:ext cx="4914162" cy="1299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7200" b="1">
                <a:solidFill>
                  <a:srgbClr val="FFFFFF"/>
                </a:solidFill>
              </a:defRPr>
            </a:pPr>
            <a:r>
              <a:rPr dirty="0" smtClean="0">
                <a:latin typeface="+mj-lt"/>
              </a:rPr>
              <a:t>WELCOME</a:t>
            </a:r>
            <a:endParaRPr dirty="0">
              <a:latin typeface="+mj-lt"/>
            </a:endParaRPr>
          </a:p>
        </p:txBody>
      </p:sp>
      <p:sp>
        <p:nvSpPr>
          <p:cNvPr id="3" name="文本框 1"/>
          <p:cNvSpPr txBox="1"/>
          <p:nvPr/>
        </p:nvSpPr>
        <p:spPr>
          <a:xfrm>
            <a:off x="5990896" y="5270763"/>
            <a:ext cx="5360276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7200" b="1">
                <a:solidFill>
                  <a:srgbClr val="FFFFFF"/>
                </a:solidFill>
              </a:defRPr>
            </a:lvl1pPr>
          </a:lstStyle>
          <a:p>
            <a:pPr algn="ctr"/>
            <a:r>
              <a:rPr lang="zh-CN" altLang="en-US" sz="2400" dirty="0" smtClean="0">
                <a:latin typeface="+mj-lt"/>
                <a:ea typeface="+mj-ea"/>
                <a:cs typeface="Segoe UI" panose="020B0502040204020203" pitchFamily="34" charset="0"/>
              </a:rPr>
              <a:t>吴萌，肖鸢，方倩如，陈雨露</a:t>
            </a:r>
            <a:endParaRPr lang="en-US" altLang="zh-CN" sz="2400" dirty="0" smtClean="0">
              <a:latin typeface="+mj-lt"/>
              <a:ea typeface="+mj-ea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矩形 4"/>
          <p:cNvSpPr/>
          <p:nvPr/>
        </p:nvSpPr>
        <p:spPr>
          <a:xfrm rot="2700000">
            <a:off x="1438274" y="2489537"/>
            <a:ext cx="2386912" cy="2386912"/>
          </a:xfrm>
          <a:prstGeom prst="rect">
            <a:avLst/>
          </a:pr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" name="矩形 5"/>
          <p:cNvSpPr/>
          <p:nvPr/>
        </p:nvSpPr>
        <p:spPr>
          <a:xfrm rot="2700000">
            <a:off x="3457097" y="1410756"/>
            <a:ext cx="1841858" cy="1841857"/>
          </a:xfrm>
          <a:prstGeom prst="rect">
            <a:avLst/>
          </a:pr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" name="矩形 6"/>
          <p:cNvSpPr/>
          <p:nvPr/>
        </p:nvSpPr>
        <p:spPr>
          <a:xfrm rot="2700000">
            <a:off x="3760061" y="3990206"/>
            <a:ext cx="1210445" cy="1210445"/>
          </a:xfrm>
          <a:prstGeom prst="rect">
            <a:avLst/>
          </a:pr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9" name="矩形 7"/>
          <p:cNvSpPr/>
          <p:nvPr/>
        </p:nvSpPr>
        <p:spPr>
          <a:xfrm rot="2700000">
            <a:off x="4593213" y="3283051"/>
            <a:ext cx="822537" cy="821120"/>
          </a:xfrm>
          <a:prstGeom prst="rect">
            <a:avLst/>
          </a:prstGeom>
          <a:solidFill>
            <a:srgbClr val="42D2C4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0" name="TextBox 6"/>
          <p:cNvSpPr txBox="1"/>
          <p:nvPr/>
        </p:nvSpPr>
        <p:spPr>
          <a:xfrm>
            <a:off x="528167" y="3183707"/>
            <a:ext cx="3092961" cy="159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48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seamless </a:t>
            </a:r>
          </a:p>
        </p:txBody>
      </p:sp>
      <p:sp>
        <p:nvSpPr>
          <p:cNvPr id="141" name="TextBox 32"/>
          <p:cNvSpPr txBox="1"/>
          <p:nvPr/>
        </p:nvSpPr>
        <p:spPr>
          <a:xfrm>
            <a:off x="3514015" y="2036203"/>
            <a:ext cx="1778823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32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discreet </a:t>
            </a:r>
          </a:p>
        </p:txBody>
      </p:sp>
      <p:sp>
        <p:nvSpPr>
          <p:cNvPr id="142" name="TextBox 33"/>
          <p:cNvSpPr txBox="1"/>
          <p:nvPr/>
        </p:nvSpPr>
        <p:spPr>
          <a:xfrm>
            <a:off x="3899372" y="4372116"/>
            <a:ext cx="1978416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bi-directional </a:t>
            </a:r>
          </a:p>
        </p:txBody>
      </p:sp>
      <p:sp>
        <p:nvSpPr>
          <p:cNvPr id="143" name="矩形 6"/>
          <p:cNvSpPr txBox="1"/>
          <p:nvPr/>
        </p:nvSpPr>
        <p:spPr>
          <a:xfrm>
            <a:off x="6602585" y="2519672"/>
            <a:ext cx="4367522" cy="2326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/>
              <a:t>A closed-loop, non-invasive, wearable system that allows humans to converse in high-bandwidth natural language with machines, artificial intelligence assistants, services, and other people without any voice—without opening their mouth, and without externally observable movements—simply by vocalizing internally.</a:t>
            </a:r>
          </a:p>
        </p:txBody>
      </p:sp>
      <p:sp>
        <p:nvSpPr>
          <p:cNvPr id="144" name="矩形 7"/>
          <p:cNvSpPr txBox="1"/>
          <p:nvPr/>
        </p:nvSpPr>
        <p:spPr>
          <a:xfrm>
            <a:off x="6589885" y="1673511"/>
            <a:ext cx="3213988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 err="1"/>
              <a:t>AlterEgo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文本框 3"/>
          <p:cNvSpPr txBox="1"/>
          <p:nvPr/>
        </p:nvSpPr>
        <p:spPr>
          <a:xfrm>
            <a:off x="4629150" y="500389"/>
            <a:ext cx="331470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/>
              <a:t>Signal Capture</a:t>
            </a:r>
          </a:p>
        </p:txBody>
      </p:sp>
      <p:sp>
        <p:nvSpPr>
          <p:cNvPr id="149" name="空心弧 4"/>
          <p:cNvSpPr/>
          <p:nvPr/>
        </p:nvSpPr>
        <p:spPr>
          <a:xfrm>
            <a:off x="3491572" y="2861188"/>
            <a:ext cx="2023942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50" name="空心弧 5"/>
          <p:cNvSpPr/>
          <p:nvPr/>
        </p:nvSpPr>
        <p:spPr>
          <a:xfrm>
            <a:off x="6943511" y="2861188"/>
            <a:ext cx="2023941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51" name="空心弧 6"/>
          <p:cNvSpPr/>
          <p:nvPr/>
        </p:nvSpPr>
        <p:spPr>
          <a:xfrm flipV="1">
            <a:off x="1746364" y="3869442"/>
            <a:ext cx="2023942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52" name="空心弧 7"/>
          <p:cNvSpPr/>
          <p:nvPr/>
        </p:nvSpPr>
        <p:spPr>
          <a:xfrm flipV="1">
            <a:off x="5212531" y="3840988"/>
            <a:ext cx="2023941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53" name="空心弧 8"/>
          <p:cNvSpPr/>
          <p:nvPr/>
        </p:nvSpPr>
        <p:spPr>
          <a:xfrm flipV="1">
            <a:off x="8668674" y="3840988"/>
            <a:ext cx="2023941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54" name="文本框 10"/>
          <p:cNvSpPr txBox="1"/>
          <p:nvPr/>
        </p:nvSpPr>
        <p:spPr>
          <a:xfrm>
            <a:off x="1746364" y="2246488"/>
            <a:ext cx="1916380" cy="284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 algn="ctr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布罗卡氏区</a:t>
            </a:r>
            <a:r>
              <a:rPr dirty="0"/>
              <a:t>—</a:t>
            </a:r>
            <a:r>
              <a:rPr dirty="0" err="1"/>
              <a:t>运动辅助区</a:t>
            </a:r>
            <a:endParaRPr dirty="0"/>
          </a:p>
        </p:txBody>
      </p:sp>
      <p:sp>
        <p:nvSpPr>
          <p:cNvPr id="155" name="文本框 12"/>
          <p:cNvSpPr txBox="1"/>
          <p:nvPr/>
        </p:nvSpPr>
        <p:spPr>
          <a:xfrm>
            <a:off x="3590090" y="5028594"/>
            <a:ext cx="1916380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脊髓</a:t>
            </a:r>
            <a:r>
              <a:rPr dirty="0"/>
              <a:t>—</a:t>
            </a:r>
            <a:r>
              <a:rPr dirty="0" err="1"/>
              <a:t>脸部·咽喉·口腔</a:t>
            </a:r>
            <a:endParaRPr dirty="0"/>
          </a:p>
        </p:txBody>
      </p:sp>
      <p:sp>
        <p:nvSpPr>
          <p:cNvPr id="156" name="文本框 14"/>
          <p:cNvSpPr txBox="1"/>
          <p:nvPr/>
        </p:nvSpPr>
        <p:spPr>
          <a:xfrm>
            <a:off x="7046222" y="5028596"/>
            <a:ext cx="1916380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动作电位</a:t>
            </a:r>
            <a:r>
              <a:rPr dirty="0"/>
              <a:t>—</a:t>
            </a:r>
            <a:r>
              <a:rPr dirty="0" err="1"/>
              <a:t>肌电信号</a:t>
            </a:r>
            <a:endParaRPr dirty="0"/>
          </a:p>
        </p:txBody>
      </p:sp>
      <p:sp>
        <p:nvSpPr>
          <p:cNvPr id="157" name="文本框 16"/>
          <p:cNvSpPr txBox="1"/>
          <p:nvPr/>
        </p:nvSpPr>
        <p:spPr>
          <a:xfrm>
            <a:off x="5340360" y="2246488"/>
            <a:ext cx="1916380" cy="284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 algn="ctr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神经递质</a:t>
            </a:r>
            <a:r>
              <a:rPr dirty="0"/>
              <a:t>—</a:t>
            </a:r>
            <a:r>
              <a:rPr dirty="0" err="1"/>
              <a:t>受体</a:t>
            </a:r>
            <a:endParaRPr dirty="0"/>
          </a:p>
        </p:txBody>
      </p:sp>
      <p:sp>
        <p:nvSpPr>
          <p:cNvPr id="158" name="文本框 18"/>
          <p:cNvSpPr txBox="1"/>
          <p:nvPr/>
        </p:nvSpPr>
        <p:spPr>
          <a:xfrm>
            <a:off x="8718763" y="2246488"/>
            <a:ext cx="1916380" cy="284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 algn="ctr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镀金银电极</a:t>
            </a:r>
          </a:p>
        </p:txBody>
      </p:sp>
      <p:sp>
        <p:nvSpPr>
          <p:cNvPr id="159" name="文本框 19"/>
          <p:cNvSpPr txBox="1"/>
          <p:nvPr/>
        </p:nvSpPr>
        <p:spPr>
          <a:xfrm>
            <a:off x="9258186" y="4951429"/>
            <a:ext cx="1097281" cy="77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290" tIns="34290" rIns="34290" bIns="34290">
            <a:spAutoFit/>
          </a:bodyPr>
          <a:lstStyle>
            <a:lvl1pPr algn="ctr">
              <a:defRPr sz="4000" b="1">
                <a:solidFill>
                  <a:srgbClr val="42D2C4"/>
                </a:solidFill>
              </a:defRPr>
            </a:lvl1pPr>
          </a:lstStyle>
          <a:p>
            <a:r>
              <a:t>电极</a:t>
            </a:r>
          </a:p>
        </p:txBody>
      </p:sp>
      <p:sp>
        <p:nvSpPr>
          <p:cNvPr id="160" name="文本框 20"/>
          <p:cNvSpPr txBox="1"/>
          <p:nvPr/>
        </p:nvSpPr>
        <p:spPr>
          <a:xfrm>
            <a:off x="7455772" y="2128927"/>
            <a:ext cx="1097281" cy="77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290" tIns="34290" rIns="34290" bIns="34290">
            <a:spAutoFit/>
          </a:bodyPr>
          <a:lstStyle>
            <a:lvl1pPr algn="ctr">
              <a:defRPr sz="4000" b="1">
                <a:solidFill>
                  <a:srgbClr val="42D2C4"/>
                </a:solidFill>
              </a:defRPr>
            </a:lvl1pPr>
          </a:lstStyle>
          <a:p>
            <a:r>
              <a:t>肌肉</a:t>
            </a:r>
          </a:p>
        </p:txBody>
      </p:sp>
      <p:sp>
        <p:nvSpPr>
          <p:cNvPr id="161" name="文本框 21"/>
          <p:cNvSpPr txBox="1"/>
          <p:nvPr/>
        </p:nvSpPr>
        <p:spPr>
          <a:xfrm>
            <a:off x="5720314" y="4916847"/>
            <a:ext cx="1097281" cy="77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290" tIns="34290" rIns="34290" bIns="34290">
            <a:spAutoFit/>
          </a:bodyPr>
          <a:lstStyle>
            <a:lvl1pPr algn="ctr">
              <a:defRPr sz="4000" b="1">
                <a:solidFill>
                  <a:srgbClr val="42D2C4"/>
                </a:solidFill>
              </a:defRPr>
            </a:lvl1pPr>
          </a:lstStyle>
          <a:p>
            <a:r>
              <a:rPr dirty="0" err="1"/>
              <a:t>突触</a:t>
            </a:r>
            <a:endParaRPr dirty="0"/>
          </a:p>
        </p:txBody>
      </p:sp>
      <p:sp>
        <p:nvSpPr>
          <p:cNvPr id="162" name="文本框 22"/>
          <p:cNvSpPr txBox="1"/>
          <p:nvPr/>
        </p:nvSpPr>
        <p:spPr>
          <a:xfrm>
            <a:off x="3962523" y="2128927"/>
            <a:ext cx="1097281" cy="77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290" tIns="34290" rIns="34290" bIns="34290">
            <a:spAutoFit/>
          </a:bodyPr>
          <a:lstStyle>
            <a:lvl1pPr algn="ctr">
              <a:defRPr sz="4000" b="1">
                <a:solidFill>
                  <a:srgbClr val="42D2C4"/>
                </a:solidFill>
              </a:defRPr>
            </a:lvl1pPr>
          </a:lstStyle>
          <a:p>
            <a:r>
              <a:rPr dirty="0" err="1"/>
              <a:t>神经</a:t>
            </a:r>
            <a:endParaRPr dirty="0"/>
          </a:p>
        </p:txBody>
      </p:sp>
      <p:sp>
        <p:nvSpPr>
          <p:cNvPr id="163" name="文本框 23"/>
          <p:cNvSpPr txBox="1"/>
          <p:nvPr/>
        </p:nvSpPr>
        <p:spPr>
          <a:xfrm>
            <a:off x="2080146" y="4942680"/>
            <a:ext cx="1097281" cy="77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290" tIns="34290" rIns="34290" bIns="34290">
            <a:spAutoFit/>
          </a:bodyPr>
          <a:lstStyle>
            <a:lvl1pPr algn="ctr">
              <a:defRPr sz="4000" b="1">
                <a:solidFill>
                  <a:srgbClr val="42D2C4"/>
                </a:solidFill>
              </a:defRPr>
            </a:lvl1pPr>
          </a:lstStyle>
          <a:p>
            <a:r>
              <a:t>大脑</a:t>
            </a:r>
          </a:p>
        </p:txBody>
      </p:sp>
      <p:sp>
        <p:nvSpPr>
          <p:cNvPr id="164" name="空心弧 24"/>
          <p:cNvSpPr/>
          <p:nvPr/>
        </p:nvSpPr>
        <p:spPr>
          <a:xfrm>
            <a:off x="1746364" y="2861188"/>
            <a:ext cx="2023942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5" name="空心弧 25"/>
          <p:cNvSpPr/>
          <p:nvPr/>
        </p:nvSpPr>
        <p:spPr>
          <a:xfrm>
            <a:off x="5212531" y="2861188"/>
            <a:ext cx="2023941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" name="空心弧 26"/>
          <p:cNvSpPr/>
          <p:nvPr/>
        </p:nvSpPr>
        <p:spPr>
          <a:xfrm>
            <a:off x="8678696" y="2879620"/>
            <a:ext cx="2023941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7" name="空心弧 27"/>
          <p:cNvSpPr/>
          <p:nvPr/>
        </p:nvSpPr>
        <p:spPr>
          <a:xfrm flipV="1">
            <a:off x="6943511" y="3859421"/>
            <a:ext cx="2023941" cy="10451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8" name="空心弧 28"/>
          <p:cNvSpPr/>
          <p:nvPr/>
        </p:nvSpPr>
        <p:spPr>
          <a:xfrm flipV="1">
            <a:off x="3481549" y="3859421"/>
            <a:ext cx="2023941" cy="10451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69" name="Freeform 14"/>
          <p:cNvSpPr/>
          <p:nvPr/>
        </p:nvSpPr>
        <p:spPr>
          <a:xfrm>
            <a:off x="4220114" y="3504126"/>
            <a:ext cx="522561" cy="7268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81" y="10172"/>
                </a:moveTo>
                <a:cubicBezTo>
                  <a:pt x="19510" y="9544"/>
                  <a:pt x="19510" y="9544"/>
                  <a:pt x="19510" y="9544"/>
                </a:cubicBezTo>
                <a:cubicBezTo>
                  <a:pt x="14458" y="5902"/>
                  <a:pt x="14458" y="5902"/>
                  <a:pt x="14458" y="5902"/>
                </a:cubicBezTo>
                <a:cubicBezTo>
                  <a:pt x="16026" y="4898"/>
                  <a:pt x="16026" y="4898"/>
                  <a:pt x="16026" y="4898"/>
                </a:cubicBezTo>
                <a:cubicBezTo>
                  <a:pt x="16723" y="4270"/>
                  <a:pt x="17071" y="3516"/>
                  <a:pt x="17071" y="2888"/>
                </a:cubicBezTo>
                <a:cubicBezTo>
                  <a:pt x="17071" y="2135"/>
                  <a:pt x="16723" y="1381"/>
                  <a:pt x="16026" y="753"/>
                </a:cubicBezTo>
                <a:cubicBezTo>
                  <a:pt x="15155" y="251"/>
                  <a:pt x="14110" y="0"/>
                  <a:pt x="13065" y="0"/>
                </a:cubicBezTo>
                <a:cubicBezTo>
                  <a:pt x="12019" y="0"/>
                  <a:pt x="11148" y="251"/>
                  <a:pt x="10277" y="753"/>
                </a:cubicBezTo>
                <a:cubicBezTo>
                  <a:pt x="1568" y="7158"/>
                  <a:pt x="1568" y="7158"/>
                  <a:pt x="1568" y="7158"/>
                </a:cubicBezTo>
                <a:cubicBezTo>
                  <a:pt x="1394" y="7158"/>
                  <a:pt x="1394" y="7284"/>
                  <a:pt x="1219" y="7284"/>
                </a:cubicBezTo>
                <a:cubicBezTo>
                  <a:pt x="523" y="7912"/>
                  <a:pt x="0" y="8665"/>
                  <a:pt x="0" y="9419"/>
                </a:cubicBezTo>
                <a:cubicBezTo>
                  <a:pt x="0" y="10172"/>
                  <a:pt x="523" y="10800"/>
                  <a:pt x="1219" y="11428"/>
                </a:cubicBezTo>
                <a:cubicBezTo>
                  <a:pt x="7142" y="15698"/>
                  <a:pt x="7142" y="15698"/>
                  <a:pt x="7142" y="15698"/>
                </a:cubicBezTo>
                <a:cubicBezTo>
                  <a:pt x="5574" y="16702"/>
                  <a:pt x="5574" y="16702"/>
                  <a:pt x="5574" y="16702"/>
                </a:cubicBezTo>
                <a:cubicBezTo>
                  <a:pt x="4877" y="17330"/>
                  <a:pt x="4529" y="18084"/>
                  <a:pt x="4529" y="18712"/>
                </a:cubicBezTo>
                <a:cubicBezTo>
                  <a:pt x="4529" y="19465"/>
                  <a:pt x="4877" y="20219"/>
                  <a:pt x="5574" y="20847"/>
                </a:cubicBezTo>
                <a:cubicBezTo>
                  <a:pt x="6445" y="21349"/>
                  <a:pt x="7490" y="21600"/>
                  <a:pt x="8535" y="21600"/>
                </a:cubicBezTo>
                <a:cubicBezTo>
                  <a:pt x="8535" y="21600"/>
                  <a:pt x="8535" y="21600"/>
                  <a:pt x="8535" y="21600"/>
                </a:cubicBezTo>
                <a:cubicBezTo>
                  <a:pt x="9581" y="21600"/>
                  <a:pt x="10452" y="21349"/>
                  <a:pt x="11323" y="20847"/>
                </a:cubicBezTo>
                <a:cubicBezTo>
                  <a:pt x="11323" y="20847"/>
                  <a:pt x="11323" y="20847"/>
                  <a:pt x="11323" y="20847"/>
                </a:cubicBezTo>
                <a:cubicBezTo>
                  <a:pt x="20381" y="14316"/>
                  <a:pt x="20381" y="14316"/>
                  <a:pt x="20381" y="14316"/>
                </a:cubicBezTo>
                <a:cubicBezTo>
                  <a:pt x="21077" y="13688"/>
                  <a:pt x="21600" y="12935"/>
                  <a:pt x="21600" y="12181"/>
                </a:cubicBezTo>
                <a:cubicBezTo>
                  <a:pt x="21600" y="11428"/>
                  <a:pt x="21077" y="10674"/>
                  <a:pt x="20381" y="10172"/>
                </a:cubicBezTo>
                <a:close/>
                <a:moveTo>
                  <a:pt x="11671" y="1758"/>
                </a:moveTo>
                <a:cubicBezTo>
                  <a:pt x="12019" y="1507"/>
                  <a:pt x="12542" y="1381"/>
                  <a:pt x="13065" y="1381"/>
                </a:cubicBezTo>
                <a:cubicBezTo>
                  <a:pt x="13587" y="1381"/>
                  <a:pt x="14110" y="1507"/>
                  <a:pt x="14632" y="1758"/>
                </a:cubicBezTo>
                <a:cubicBezTo>
                  <a:pt x="14981" y="2135"/>
                  <a:pt x="15155" y="2512"/>
                  <a:pt x="15155" y="2888"/>
                </a:cubicBezTo>
                <a:cubicBezTo>
                  <a:pt x="15155" y="3265"/>
                  <a:pt x="14981" y="3642"/>
                  <a:pt x="14632" y="3893"/>
                </a:cubicBezTo>
                <a:cubicBezTo>
                  <a:pt x="13935" y="4270"/>
                  <a:pt x="13935" y="4270"/>
                  <a:pt x="13935" y="4270"/>
                </a:cubicBezTo>
                <a:cubicBezTo>
                  <a:pt x="8013" y="8665"/>
                  <a:pt x="8013" y="8665"/>
                  <a:pt x="8013" y="8665"/>
                </a:cubicBezTo>
                <a:cubicBezTo>
                  <a:pt x="7839" y="8163"/>
                  <a:pt x="7490" y="7786"/>
                  <a:pt x="6794" y="7284"/>
                </a:cubicBezTo>
                <a:cubicBezTo>
                  <a:pt x="6271" y="6907"/>
                  <a:pt x="5748" y="6656"/>
                  <a:pt x="5052" y="6530"/>
                </a:cubicBezTo>
                <a:lnTo>
                  <a:pt x="11671" y="1758"/>
                </a:lnTo>
                <a:close/>
                <a:moveTo>
                  <a:pt x="9929" y="19842"/>
                </a:moveTo>
                <a:cubicBezTo>
                  <a:pt x="9581" y="20093"/>
                  <a:pt x="9058" y="20219"/>
                  <a:pt x="8535" y="20219"/>
                </a:cubicBezTo>
                <a:cubicBezTo>
                  <a:pt x="8013" y="20219"/>
                  <a:pt x="7490" y="20093"/>
                  <a:pt x="6968" y="19842"/>
                </a:cubicBezTo>
                <a:cubicBezTo>
                  <a:pt x="6619" y="19465"/>
                  <a:pt x="6445" y="19088"/>
                  <a:pt x="6445" y="18712"/>
                </a:cubicBezTo>
                <a:cubicBezTo>
                  <a:pt x="6445" y="18335"/>
                  <a:pt x="6619" y="17958"/>
                  <a:pt x="6968" y="17707"/>
                </a:cubicBezTo>
                <a:cubicBezTo>
                  <a:pt x="8535" y="16702"/>
                  <a:pt x="8535" y="16702"/>
                  <a:pt x="8535" y="16702"/>
                </a:cubicBezTo>
                <a:cubicBezTo>
                  <a:pt x="9058" y="17079"/>
                  <a:pt x="9058" y="17079"/>
                  <a:pt x="9058" y="17079"/>
                </a:cubicBezTo>
                <a:cubicBezTo>
                  <a:pt x="9929" y="17707"/>
                  <a:pt x="9929" y="17707"/>
                  <a:pt x="9929" y="17707"/>
                </a:cubicBezTo>
                <a:cubicBezTo>
                  <a:pt x="10277" y="17958"/>
                  <a:pt x="10452" y="18335"/>
                  <a:pt x="10452" y="18712"/>
                </a:cubicBezTo>
                <a:cubicBezTo>
                  <a:pt x="10452" y="19088"/>
                  <a:pt x="10277" y="19465"/>
                  <a:pt x="9929" y="19842"/>
                </a:cubicBezTo>
                <a:close/>
                <a:moveTo>
                  <a:pt x="18987" y="13312"/>
                </a:moveTo>
                <a:cubicBezTo>
                  <a:pt x="12368" y="18084"/>
                  <a:pt x="12368" y="18084"/>
                  <a:pt x="12368" y="18084"/>
                </a:cubicBezTo>
                <a:cubicBezTo>
                  <a:pt x="12194" y="17581"/>
                  <a:pt x="11845" y="17079"/>
                  <a:pt x="11323" y="16702"/>
                </a:cubicBezTo>
                <a:cubicBezTo>
                  <a:pt x="10452" y="16074"/>
                  <a:pt x="10452" y="16074"/>
                  <a:pt x="10452" y="16074"/>
                </a:cubicBezTo>
                <a:cubicBezTo>
                  <a:pt x="2613" y="10423"/>
                  <a:pt x="2613" y="10423"/>
                  <a:pt x="2613" y="10423"/>
                </a:cubicBezTo>
                <a:cubicBezTo>
                  <a:pt x="2265" y="10172"/>
                  <a:pt x="1916" y="9795"/>
                  <a:pt x="1916" y="9419"/>
                </a:cubicBezTo>
                <a:cubicBezTo>
                  <a:pt x="1916" y="9042"/>
                  <a:pt x="2265" y="8665"/>
                  <a:pt x="2613" y="8288"/>
                </a:cubicBezTo>
                <a:cubicBezTo>
                  <a:pt x="2961" y="8037"/>
                  <a:pt x="3484" y="7912"/>
                  <a:pt x="4006" y="7912"/>
                </a:cubicBezTo>
                <a:cubicBezTo>
                  <a:pt x="4529" y="7912"/>
                  <a:pt x="5052" y="8037"/>
                  <a:pt x="5574" y="8288"/>
                </a:cubicBezTo>
                <a:cubicBezTo>
                  <a:pt x="5923" y="8665"/>
                  <a:pt x="6097" y="9042"/>
                  <a:pt x="6097" y="9419"/>
                </a:cubicBezTo>
                <a:cubicBezTo>
                  <a:pt x="6097" y="9795"/>
                  <a:pt x="5923" y="10172"/>
                  <a:pt x="5574" y="10423"/>
                </a:cubicBezTo>
                <a:cubicBezTo>
                  <a:pt x="6794" y="11428"/>
                  <a:pt x="6794" y="11428"/>
                  <a:pt x="6794" y="11428"/>
                </a:cubicBezTo>
                <a:cubicBezTo>
                  <a:pt x="13065" y="6907"/>
                  <a:pt x="13065" y="6907"/>
                  <a:pt x="13065" y="6907"/>
                </a:cubicBezTo>
                <a:cubicBezTo>
                  <a:pt x="18116" y="10549"/>
                  <a:pt x="18116" y="10549"/>
                  <a:pt x="18116" y="10549"/>
                </a:cubicBezTo>
                <a:cubicBezTo>
                  <a:pt x="18987" y="11177"/>
                  <a:pt x="18987" y="11177"/>
                  <a:pt x="18987" y="11177"/>
                </a:cubicBezTo>
                <a:cubicBezTo>
                  <a:pt x="19335" y="11428"/>
                  <a:pt x="19684" y="11805"/>
                  <a:pt x="19684" y="12181"/>
                </a:cubicBezTo>
                <a:cubicBezTo>
                  <a:pt x="19684" y="12558"/>
                  <a:pt x="19335" y="12935"/>
                  <a:pt x="18987" y="13312"/>
                </a:cubicBezTo>
                <a:close/>
                <a:moveTo>
                  <a:pt x="12716" y="8163"/>
                </a:moveTo>
                <a:cubicBezTo>
                  <a:pt x="7490" y="11930"/>
                  <a:pt x="7490" y="11930"/>
                  <a:pt x="7490" y="11930"/>
                </a:cubicBezTo>
                <a:cubicBezTo>
                  <a:pt x="8884" y="12935"/>
                  <a:pt x="8884" y="12935"/>
                  <a:pt x="8884" y="12935"/>
                </a:cubicBezTo>
                <a:cubicBezTo>
                  <a:pt x="14110" y="9167"/>
                  <a:pt x="14110" y="9167"/>
                  <a:pt x="14110" y="9167"/>
                </a:cubicBezTo>
                <a:lnTo>
                  <a:pt x="12716" y="8163"/>
                </a:lnTo>
                <a:close/>
                <a:moveTo>
                  <a:pt x="14806" y="9670"/>
                </a:moveTo>
                <a:cubicBezTo>
                  <a:pt x="9581" y="13437"/>
                  <a:pt x="9581" y="13437"/>
                  <a:pt x="9581" y="13437"/>
                </a:cubicBezTo>
                <a:cubicBezTo>
                  <a:pt x="10974" y="14442"/>
                  <a:pt x="10974" y="14442"/>
                  <a:pt x="10974" y="14442"/>
                </a:cubicBezTo>
                <a:cubicBezTo>
                  <a:pt x="16026" y="10674"/>
                  <a:pt x="16026" y="10674"/>
                  <a:pt x="16026" y="10674"/>
                </a:cubicBezTo>
                <a:lnTo>
                  <a:pt x="14806" y="9670"/>
                </a:lnTo>
                <a:close/>
                <a:moveTo>
                  <a:pt x="11671" y="14944"/>
                </a:moveTo>
                <a:cubicBezTo>
                  <a:pt x="13065" y="15823"/>
                  <a:pt x="13065" y="15823"/>
                  <a:pt x="13065" y="15823"/>
                </a:cubicBezTo>
                <a:cubicBezTo>
                  <a:pt x="18116" y="12181"/>
                  <a:pt x="18116" y="12181"/>
                  <a:pt x="18116" y="12181"/>
                </a:cubicBezTo>
                <a:cubicBezTo>
                  <a:pt x="16723" y="11177"/>
                  <a:pt x="16723" y="11177"/>
                  <a:pt x="16723" y="11177"/>
                </a:cubicBezTo>
                <a:lnTo>
                  <a:pt x="11671" y="1494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0" name="Freeform 17"/>
          <p:cNvSpPr/>
          <p:nvPr/>
        </p:nvSpPr>
        <p:spPr>
          <a:xfrm>
            <a:off x="7672051" y="3598883"/>
            <a:ext cx="537143" cy="544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72" y="1718"/>
                </a:moveTo>
                <a:cubicBezTo>
                  <a:pt x="11172" y="0"/>
                  <a:pt x="11172" y="0"/>
                  <a:pt x="11172" y="0"/>
                </a:cubicBezTo>
                <a:cubicBezTo>
                  <a:pt x="9931" y="0"/>
                  <a:pt x="9931" y="0"/>
                  <a:pt x="9931" y="0"/>
                </a:cubicBezTo>
                <a:cubicBezTo>
                  <a:pt x="9931" y="1718"/>
                  <a:pt x="9931" y="1718"/>
                  <a:pt x="9931" y="1718"/>
                </a:cubicBezTo>
                <a:cubicBezTo>
                  <a:pt x="0" y="1718"/>
                  <a:pt x="0" y="1718"/>
                  <a:pt x="0" y="1718"/>
                </a:cubicBezTo>
                <a:cubicBezTo>
                  <a:pt x="0" y="4909"/>
                  <a:pt x="0" y="4909"/>
                  <a:pt x="0" y="4909"/>
                </a:cubicBezTo>
                <a:cubicBezTo>
                  <a:pt x="1117" y="4909"/>
                  <a:pt x="1117" y="4909"/>
                  <a:pt x="1117" y="4909"/>
                </a:cubicBezTo>
                <a:cubicBezTo>
                  <a:pt x="1117" y="16936"/>
                  <a:pt x="1117" y="16936"/>
                  <a:pt x="1117" y="16936"/>
                </a:cubicBezTo>
                <a:cubicBezTo>
                  <a:pt x="8690" y="16936"/>
                  <a:pt x="8690" y="16936"/>
                  <a:pt x="8690" y="16936"/>
                </a:cubicBezTo>
                <a:cubicBezTo>
                  <a:pt x="4097" y="20618"/>
                  <a:pt x="4097" y="20618"/>
                  <a:pt x="4097" y="20618"/>
                </a:cubicBezTo>
                <a:cubicBezTo>
                  <a:pt x="4841" y="21600"/>
                  <a:pt x="4841" y="21600"/>
                  <a:pt x="4841" y="21600"/>
                </a:cubicBezTo>
                <a:cubicBezTo>
                  <a:pt x="10676" y="16936"/>
                  <a:pt x="10676" y="16936"/>
                  <a:pt x="10676" y="16936"/>
                </a:cubicBezTo>
                <a:cubicBezTo>
                  <a:pt x="10676" y="16936"/>
                  <a:pt x="10676" y="16936"/>
                  <a:pt x="10676" y="16936"/>
                </a:cubicBezTo>
                <a:cubicBezTo>
                  <a:pt x="16510" y="21600"/>
                  <a:pt x="16510" y="21600"/>
                  <a:pt x="16510" y="21600"/>
                </a:cubicBezTo>
                <a:cubicBezTo>
                  <a:pt x="17379" y="20618"/>
                  <a:pt x="17379" y="20618"/>
                  <a:pt x="17379" y="20618"/>
                </a:cubicBezTo>
                <a:cubicBezTo>
                  <a:pt x="12662" y="16936"/>
                  <a:pt x="12662" y="16936"/>
                  <a:pt x="12662" y="16936"/>
                </a:cubicBezTo>
                <a:cubicBezTo>
                  <a:pt x="20359" y="16936"/>
                  <a:pt x="20359" y="16936"/>
                  <a:pt x="20359" y="16936"/>
                </a:cubicBezTo>
                <a:cubicBezTo>
                  <a:pt x="20359" y="4909"/>
                  <a:pt x="20359" y="4909"/>
                  <a:pt x="20359" y="4909"/>
                </a:cubicBezTo>
                <a:cubicBezTo>
                  <a:pt x="21600" y="4909"/>
                  <a:pt x="21600" y="4909"/>
                  <a:pt x="21600" y="4909"/>
                </a:cubicBezTo>
                <a:cubicBezTo>
                  <a:pt x="21600" y="1718"/>
                  <a:pt x="21600" y="1718"/>
                  <a:pt x="21600" y="1718"/>
                </a:cubicBezTo>
                <a:lnTo>
                  <a:pt x="11172" y="1718"/>
                </a:lnTo>
                <a:close/>
                <a:moveTo>
                  <a:pt x="19117" y="15709"/>
                </a:moveTo>
                <a:cubicBezTo>
                  <a:pt x="2359" y="15709"/>
                  <a:pt x="2359" y="15709"/>
                  <a:pt x="2359" y="15709"/>
                </a:cubicBezTo>
                <a:cubicBezTo>
                  <a:pt x="2359" y="4909"/>
                  <a:pt x="2359" y="4909"/>
                  <a:pt x="2359" y="4909"/>
                </a:cubicBezTo>
                <a:cubicBezTo>
                  <a:pt x="19117" y="4909"/>
                  <a:pt x="19117" y="4909"/>
                  <a:pt x="19117" y="4909"/>
                </a:cubicBezTo>
                <a:lnTo>
                  <a:pt x="19117" y="15709"/>
                </a:lnTo>
                <a:close/>
                <a:moveTo>
                  <a:pt x="6331" y="12886"/>
                </a:moveTo>
                <a:cubicBezTo>
                  <a:pt x="6331" y="9695"/>
                  <a:pt x="6331" y="9695"/>
                  <a:pt x="6331" y="9695"/>
                </a:cubicBezTo>
                <a:cubicBezTo>
                  <a:pt x="9559" y="9695"/>
                  <a:pt x="9559" y="9695"/>
                  <a:pt x="9559" y="9695"/>
                </a:cubicBezTo>
                <a:cubicBezTo>
                  <a:pt x="9559" y="7977"/>
                  <a:pt x="8193" y="6505"/>
                  <a:pt x="6331" y="6505"/>
                </a:cubicBezTo>
                <a:cubicBezTo>
                  <a:pt x="4593" y="6505"/>
                  <a:pt x="3103" y="7977"/>
                  <a:pt x="3103" y="9695"/>
                </a:cubicBezTo>
                <a:cubicBezTo>
                  <a:pt x="3103" y="11536"/>
                  <a:pt x="4593" y="12886"/>
                  <a:pt x="6331" y="12886"/>
                </a:cubicBezTo>
                <a:close/>
                <a:moveTo>
                  <a:pt x="7324" y="13745"/>
                </a:moveTo>
                <a:cubicBezTo>
                  <a:pt x="9062" y="13745"/>
                  <a:pt x="10552" y="12395"/>
                  <a:pt x="10552" y="10555"/>
                </a:cubicBezTo>
                <a:cubicBezTo>
                  <a:pt x="7324" y="10555"/>
                  <a:pt x="7324" y="10555"/>
                  <a:pt x="7324" y="10555"/>
                </a:cubicBezTo>
                <a:lnTo>
                  <a:pt x="7324" y="13745"/>
                </a:lnTo>
                <a:close/>
                <a:moveTo>
                  <a:pt x="17131" y="7241"/>
                </a:moveTo>
                <a:cubicBezTo>
                  <a:pt x="13034" y="7241"/>
                  <a:pt x="13034" y="7241"/>
                  <a:pt x="13034" y="7241"/>
                </a:cubicBezTo>
                <a:cubicBezTo>
                  <a:pt x="13034" y="8468"/>
                  <a:pt x="13034" y="8468"/>
                  <a:pt x="13034" y="8468"/>
                </a:cubicBezTo>
                <a:cubicBezTo>
                  <a:pt x="17131" y="8468"/>
                  <a:pt x="17131" y="8468"/>
                  <a:pt x="17131" y="8468"/>
                </a:cubicBezTo>
                <a:lnTo>
                  <a:pt x="17131" y="7241"/>
                </a:lnTo>
                <a:close/>
                <a:moveTo>
                  <a:pt x="17131" y="9450"/>
                </a:moveTo>
                <a:cubicBezTo>
                  <a:pt x="13034" y="9450"/>
                  <a:pt x="13034" y="9450"/>
                  <a:pt x="13034" y="9450"/>
                </a:cubicBezTo>
                <a:cubicBezTo>
                  <a:pt x="13034" y="10677"/>
                  <a:pt x="13034" y="10677"/>
                  <a:pt x="13034" y="10677"/>
                </a:cubicBezTo>
                <a:cubicBezTo>
                  <a:pt x="17131" y="10677"/>
                  <a:pt x="17131" y="10677"/>
                  <a:pt x="17131" y="10677"/>
                </a:cubicBezTo>
                <a:lnTo>
                  <a:pt x="17131" y="9450"/>
                </a:lnTo>
                <a:close/>
                <a:moveTo>
                  <a:pt x="17131" y="11782"/>
                </a:moveTo>
                <a:cubicBezTo>
                  <a:pt x="13034" y="11782"/>
                  <a:pt x="13034" y="11782"/>
                  <a:pt x="13034" y="11782"/>
                </a:cubicBezTo>
                <a:cubicBezTo>
                  <a:pt x="13034" y="13009"/>
                  <a:pt x="13034" y="13009"/>
                  <a:pt x="13034" y="13009"/>
                </a:cubicBezTo>
                <a:cubicBezTo>
                  <a:pt x="17131" y="13009"/>
                  <a:pt x="17131" y="13009"/>
                  <a:pt x="17131" y="13009"/>
                </a:cubicBezTo>
                <a:lnTo>
                  <a:pt x="17131" y="1178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1" name="Freeform 12"/>
          <p:cNvSpPr/>
          <p:nvPr/>
        </p:nvSpPr>
        <p:spPr>
          <a:xfrm>
            <a:off x="2501749" y="3603490"/>
            <a:ext cx="524182" cy="5256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4" y="3176"/>
                </a:moveTo>
                <a:cubicBezTo>
                  <a:pt x="16264" y="1144"/>
                  <a:pt x="13595" y="0"/>
                  <a:pt x="10800" y="0"/>
                </a:cubicBezTo>
                <a:cubicBezTo>
                  <a:pt x="8005" y="0"/>
                  <a:pt x="5336" y="1144"/>
                  <a:pt x="3176" y="3176"/>
                </a:cubicBezTo>
                <a:cubicBezTo>
                  <a:pt x="1016" y="5336"/>
                  <a:pt x="0" y="8132"/>
                  <a:pt x="0" y="10927"/>
                </a:cubicBezTo>
                <a:cubicBezTo>
                  <a:pt x="0" y="13595"/>
                  <a:pt x="1144" y="16391"/>
                  <a:pt x="3176" y="18424"/>
                </a:cubicBezTo>
                <a:cubicBezTo>
                  <a:pt x="5336" y="20456"/>
                  <a:pt x="8005" y="21600"/>
                  <a:pt x="10800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3595" y="21600"/>
                  <a:pt x="16264" y="20456"/>
                  <a:pt x="18424" y="18424"/>
                </a:cubicBezTo>
                <a:cubicBezTo>
                  <a:pt x="20456" y="16264"/>
                  <a:pt x="21600" y="13595"/>
                  <a:pt x="21600" y="10800"/>
                </a:cubicBezTo>
                <a:cubicBezTo>
                  <a:pt x="21600" y="8005"/>
                  <a:pt x="20456" y="5336"/>
                  <a:pt x="18424" y="3176"/>
                </a:cubicBezTo>
                <a:close/>
                <a:moveTo>
                  <a:pt x="17153" y="17153"/>
                </a:moveTo>
                <a:cubicBezTo>
                  <a:pt x="15374" y="18805"/>
                  <a:pt x="13087" y="19694"/>
                  <a:pt x="10800" y="19694"/>
                </a:cubicBezTo>
                <a:cubicBezTo>
                  <a:pt x="8513" y="19694"/>
                  <a:pt x="6226" y="18805"/>
                  <a:pt x="4447" y="17153"/>
                </a:cubicBezTo>
                <a:cubicBezTo>
                  <a:pt x="2795" y="15374"/>
                  <a:pt x="1906" y="13087"/>
                  <a:pt x="1906" y="10927"/>
                </a:cubicBezTo>
                <a:cubicBezTo>
                  <a:pt x="1906" y="8513"/>
                  <a:pt x="2795" y="6226"/>
                  <a:pt x="4447" y="4447"/>
                </a:cubicBezTo>
                <a:cubicBezTo>
                  <a:pt x="6226" y="2795"/>
                  <a:pt x="8513" y="1906"/>
                  <a:pt x="10800" y="1906"/>
                </a:cubicBezTo>
                <a:cubicBezTo>
                  <a:pt x="13087" y="1906"/>
                  <a:pt x="15374" y="2795"/>
                  <a:pt x="17153" y="4447"/>
                </a:cubicBezTo>
                <a:cubicBezTo>
                  <a:pt x="18805" y="6226"/>
                  <a:pt x="19694" y="8513"/>
                  <a:pt x="19694" y="10800"/>
                </a:cubicBezTo>
                <a:cubicBezTo>
                  <a:pt x="19694" y="13087"/>
                  <a:pt x="18805" y="15374"/>
                  <a:pt x="17153" y="17153"/>
                </a:cubicBezTo>
                <a:close/>
                <a:moveTo>
                  <a:pt x="17661" y="8767"/>
                </a:moveTo>
                <a:cubicBezTo>
                  <a:pt x="17280" y="7624"/>
                  <a:pt x="16772" y="6607"/>
                  <a:pt x="15882" y="5718"/>
                </a:cubicBezTo>
                <a:cubicBezTo>
                  <a:pt x="15755" y="5591"/>
                  <a:pt x="15501" y="5591"/>
                  <a:pt x="15374" y="5718"/>
                </a:cubicBezTo>
                <a:cubicBezTo>
                  <a:pt x="15247" y="5845"/>
                  <a:pt x="15247" y="6099"/>
                  <a:pt x="15374" y="6226"/>
                </a:cubicBezTo>
                <a:cubicBezTo>
                  <a:pt x="16136" y="6988"/>
                  <a:pt x="16772" y="7878"/>
                  <a:pt x="17026" y="8894"/>
                </a:cubicBezTo>
                <a:cubicBezTo>
                  <a:pt x="16645" y="9021"/>
                  <a:pt x="16391" y="9529"/>
                  <a:pt x="16391" y="10038"/>
                </a:cubicBezTo>
                <a:cubicBezTo>
                  <a:pt x="16391" y="10546"/>
                  <a:pt x="16772" y="11054"/>
                  <a:pt x="17280" y="11181"/>
                </a:cubicBezTo>
                <a:cubicBezTo>
                  <a:pt x="17153" y="12706"/>
                  <a:pt x="16645" y="14231"/>
                  <a:pt x="15374" y="15374"/>
                </a:cubicBezTo>
                <a:cubicBezTo>
                  <a:pt x="14104" y="16645"/>
                  <a:pt x="12452" y="17280"/>
                  <a:pt x="10800" y="17280"/>
                </a:cubicBezTo>
                <a:cubicBezTo>
                  <a:pt x="9148" y="17280"/>
                  <a:pt x="7496" y="16645"/>
                  <a:pt x="6226" y="15374"/>
                </a:cubicBezTo>
                <a:cubicBezTo>
                  <a:pt x="6099" y="15374"/>
                  <a:pt x="5972" y="15247"/>
                  <a:pt x="5972" y="15120"/>
                </a:cubicBezTo>
                <a:cubicBezTo>
                  <a:pt x="5972" y="14993"/>
                  <a:pt x="6099" y="14866"/>
                  <a:pt x="6099" y="14739"/>
                </a:cubicBezTo>
                <a:cubicBezTo>
                  <a:pt x="6099" y="14231"/>
                  <a:pt x="5718" y="13849"/>
                  <a:pt x="5209" y="13849"/>
                </a:cubicBezTo>
                <a:cubicBezTo>
                  <a:pt x="5209" y="13849"/>
                  <a:pt x="5082" y="13849"/>
                  <a:pt x="5082" y="13849"/>
                </a:cubicBezTo>
                <a:cubicBezTo>
                  <a:pt x="4701" y="13087"/>
                  <a:pt x="4447" y="12325"/>
                  <a:pt x="4320" y="11562"/>
                </a:cubicBezTo>
                <a:cubicBezTo>
                  <a:pt x="4828" y="11435"/>
                  <a:pt x="5209" y="10927"/>
                  <a:pt x="5209" y="10292"/>
                </a:cubicBezTo>
                <a:cubicBezTo>
                  <a:pt x="5209" y="9784"/>
                  <a:pt x="4955" y="9402"/>
                  <a:pt x="4447" y="9148"/>
                </a:cubicBezTo>
                <a:cubicBezTo>
                  <a:pt x="4701" y="8386"/>
                  <a:pt x="5082" y="7624"/>
                  <a:pt x="5591" y="6861"/>
                </a:cubicBezTo>
                <a:cubicBezTo>
                  <a:pt x="6734" y="8005"/>
                  <a:pt x="6734" y="8005"/>
                  <a:pt x="6734" y="8005"/>
                </a:cubicBezTo>
                <a:cubicBezTo>
                  <a:pt x="6099" y="8894"/>
                  <a:pt x="5845" y="9784"/>
                  <a:pt x="5845" y="10800"/>
                </a:cubicBezTo>
                <a:cubicBezTo>
                  <a:pt x="5845" y="12071"/>
                  <a:pt x="6353" y="13341"/>
                  <a:pt x="7242" y="14358"/>
                </a:cubicBezTo>
                <a:cubicBezTo>
                  <a:pt x="7751" y="14739"/>
                  <a:pt x="8259" y="15120"/>
                  <a:pt x="8767" y="15374"/>
                </a:cubicBezTo>
                <a:cubicBezTo>
                  <a:pt x="8767" y="15374"/>
                  <a:pt x="8767" y="15374"/>
                  <a:pt x="8767" y="15374"/>
                </a:cubicBezTo>
                <a:cubicBezTo>
                  <a:pt x="8767" y="16009"/>
                  <a:pt x="9402" y="16645"/>
                  <a:pt x="10038" y="16645"/>
                </a:cubicBezTo>
                <a:cubicBezTo>
                  <a:pt x="10546" y="16645"/>
                  <a:pt x="11054" y="16264"/>
                  <a:pt x="11181" y="15755"/>
                </a:cubicBezTo>
                <a:cubicBezTo>
                  <a:pt x="12325" y="15628"/>
                  <a:pt x="13468" y="15120"/>
                  <a:pt x="14358" y="14358"/>
                </a:cubicBezTo>
                <a:cubicBezTo>
                  <a:pt x="15247" y="13341"/>
                  <a:pt x="15755" y="12071"/>
                  <a:pt x="15755" y="10800"/>
                </a:cubicBezTo>
                <a:cubicBezTo>
                  <a:pt x="15755" y="9529"/>
                  <a:pt x="15247" y="8259"/>
                  <a:pt x="14358" y="7242"/>
                </a:cubicBezTo>
                <a:cubicBezTo>
                  <a:pt x="14231" y="7115"/>
                  <a:pt x="13976" y="7115"/>
                  <a:pt x="13849" y="7242"/>
                </a:cubicBezTo>
                <a:cubicBezTo>
                  <a:pt x="13722" y="7369"/>
                  <a:pt x="13722" y="7624"/>
                  <a:pt x="13849" y="7751"/>
                </a:cubicBezTo>
                <a:cubicBezTo>
                  <a:pt x="14739" y="8640"/>
                  <a:pt x="15120" y="9656"/>
                  <a:pt x="15120" y="10800"/>
                </a:cubicBezTo>
                <a:cubicBezTo>
                  <a:pt x="15120" y="11944"/>
                  <a:pt x="14739" y="12960"/>
                  <a:pt x="13849" y="13849"/>
                </a:cubicBezTo>
                <a:cubicBezTo>
                  <a:pt x="13087" y="14612"/>
                  <a:pt x="12198" y="14993"/>
                  <a:pt x="11308" y="15120"/>
                </a:cubicBezTo>
                <a:cubicBezTo>
                  <a:pt x="11181" y="14485"/>
                  <a:pt x="10673" y="14104"/>
                  <a:pt x="10038" y="14104"/>
                </a:cubicBezTo>
                <a:cubicBezTo>
                  <a:pt x="9529" y="14104"/>
                  <a:pt x="9148" y="14358"/>
                  <a:pt x="9021" y="14739"/>
                </a:cubicBezTo>
                <a:cubicBezTo>
                  <a:pt x="8513" y="14485"/>
                  <a:pt x="8132" y="14231"/>
                  <a:pt x="7751" y="13849"/>
                </a:cubicBezTo>
                <a:cubicBezTo>
                  <a:pt x="6861" y="12960"/>
                  <a:pt x="6480" y="11944"/>
                  <a:pt x="6480" y="10800"/>
                </a:cubicBezTo>
                <a:cubicBezTo>
                  <a:pt x="6480" y="10038"/>
                  <a:pt x="6734" y="9148"/>
                  <a:pt x="7115" y="8386"/>
                </a:cubicBezTo>
                <a:cubicBezTo>
                  <a:pt x="9529" y="10800"/>
                  <a:pt x="9529" y="10800"/>
                  <a:pt x="9529" y="10800"/>
                </a:cubicBezTo>
                <a:cubicBezTo>
                  <a:pt x="9529" y="10800"/>
                  <a:pt x="9529" y="10800"/>
                  <a:pt x="9529" y="10800"/>
                </a:cubicBezTo>
                <a:cubicBezTo>
                  <a:pt x="9529" y="11435"/>
                  <a:pt x="10038" y="12071"/>
                  <a:pt x="10800" y="12071"/>
                </a:cubicBezTo>
                <a:cubicBezTo>
                  <a:pt x="11435" y="12071"/>
                  <a:pt x="11944" y="11435"/>
                  <a:pt x="11944" y="10800"/>
                </a:cubicBezTo>
                <a:cubicBezTo>
                  <a:pt x="11944" y="10165"/>
                  <a:pt x="11435" y="9529"/>
                  <a:pt x="10800" y="9529"/>
                </a:cubicBezTo>
                <a:cubicBezTo>
                  <a:pt x="6226" y="4955"/>
                  <a:pt x="6226" y="4955"/>
                  <a:pt x="6226" y="4955"/>
                </a:cubicBezTo>
                <a:cubicBezTo>
                  <a:pt x="5845" y="4574"/>
                  <a:pt x="5336" y="4574"/>
                  <a:pt x="4955" y="4955"/>
                </a:cubicBezTo>
                <a:cubicBezTo>
                  <a:pt x="4574" y="5336"/>
                  <a:pt x="4574" y="5845"/>
                  <a:pt x="4955" y="6226"/>
                </a:cubicBezTo>
                <a:cubicBezTo>
                  <a:pt x="5082" y="6353"/>
                  <a:pt x="5082" y="6353"/>
                  <a:pt x="5082" y="6353"/>
                </a:cubicBezTo>
                <a:cubicBezTo>
                  <a:pt x="4574" y="7242"/>
                  <a:pt x="4066" y="8132"/>
                  <a:pt x="3812" y="9021"/>
                </a:cubicBezTo>
                <a:cubicBezTo>
                  <a:pt x="3176" y="9148"/>
                  <a:pt x="2795" y="9656"/>
                  <a:pt x="2795" y="10292"/>
                </a:cubicBezTo>
                <a:cubicBezTo>
                  <a:pt x="2795" y="10927"/>
                  <a:pt x="3176" y="11435"/>
                  <a:pt x="3685" y="11562"/>
                </a:cubicBezTo>
                <a:cubicBezTo>
                  <a:pt x="3812" y="12452"/>
                  <a:pt x="4066" y="13341"/>
                  <a:pt x="4447" y="14231"/>
                </a:cubicBezTo>
                <a:cubicBezTo>
                  <a:pt x="4447" y="14358"/>
                  <a:pt x="4320" y="14485"/>
                  <a:pt x="4320" y="14739"/>
                </a:cubicBezTo>
                <a:cubicBezTo>
                  <a:pt x="4320" y="15247"/>
                  <a:pt x="4701" y="15628"/>
                  <a:pt x="5209" y="15628"/>
                </a:cubicBezTo>
                <a:cubicBezTo>
                  <a:pt x="5336" y="15628"/>
                  <a:pt x="5336" y="15628"/>
                  <a:pt x="5464" y="15628"/>
                </a:cubicBezTo>
                <a:cubicBezTo>
                  <a:pt x="5591" y="15628"/>
                  <a:pt x="5591" y="15755"/>
                  <a:pt x="5718" y="15882"/>
                </a:cubicBezTo>
                <a:cubicBezTo>
                  <a:pt x="7115" y="17280"/>
                  <a:pt x="9021" y="17915"/>
                  <a:pt x="10800" y="17915"/>
                </a:cubicBezTo>
                <a:cubicBezTo>
                  <a:pt x="12579" y="17915"/>
                  <a:pt x="14485" y="17280"/>
                  <a:pt x="15882" y="15882"/>
                </a:cubicBezTo>
                <a:cubicBezTo>
                  <a:pt x="17153" y="14612"/>
                  <a:pt x="17915" y="12960"/>
                  <a:pt x="17915" y="11181"/>
                </a:cubicBezTo>
                <a:cubicBezTo>
                  <a:pt x="18424" y="11054"/>
                  <a:pt x="18805" y="10546"/>
                  <a:pt x="18805" y="10038"/>
                </a:cubicBezTo>
                <a:cubicBezTo>
                  <a:pt x="18805" y="9275"/>
                  <a:pt x="18296" y="8767"/>
                  <a:pt x="17661" y="8767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" name="Freeform 18"/>
          <p:cNvSpPr/>
          <p:nvPr/>
        </p:nvSpPr>
        <p:spPr>
          <a:xfrm>
            <a:off x="9388805" y="3628549"/>
            <a:ext cx="538582" cy="4636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32" y="5031"/>
                </a:moveTo>
                <a:lnTo>
                  <a:pt x="2483" y="5031"/>
                </a:lnTo>
                <a:lnTo>
                  <a:pt x="2483" y="18716"/>
                </a:lnTo>
                <a:lnTo>
                  <a:pt x="19232" y="18716"/>
                </a:lnTo>
                <a:lnTo>
                  <a:pt x="19232" y="5031"/>
                </a:lnTo>
                <a:close/>
                <a:moveTo>
                  <a:pt x="7681" y="9324"/>
                </a:moveTo>
                <a:lnTo>
                  <a:pt x="4101" y="11068"/>
                </a:lnTo>
                <a:lnTo>
                  <a:pt x="4101" y="9928"/>
                </a:lnTo>
                <a:lnTo>
                  <a:pt x="6815" y="8788"/>
                </a:lnTo>
                <a:lnTo>
                  <a:pt x="4101" y="7580"/>
                </a:lnTo>
                <a:lnTo>
                  <a:pt x="4101" y="6440"/>
                </a:lnTo>
                <a:lnTo>
                  <a:pt x="7681" y="8318"/>
                </a:lnTo>
                <a:lnTo>
                  <a:pt x="7681" y="9324"/>
                </a:lnTo>
                <a:close/>
                <a:moveTo>
                  <a:pt x="12302" y="10934"/>
                </a:moveTo>
                <a:lnTo>
                  <a:pt x="8836" y="10934"/>
                </a:lnTo>
                <a:lnTo>
                  <a:pt x="8836" y="9928"/>
                </a:lnTo>
                <a:lnTo>
                  <a:pt x="12302" y="9928"/>
                </a:lnTo>
                <a:lnTo>
                  <a:pt x="12302" y="10934"/>
                </a:lnTo>
                <a:close/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0445" y="20124"/>
                </a:moveTo>
                <a:lnTo>
                  <a:pt x="1271" y="20124"/>
                </a:lnTo>
                <a:lnTo>
                  <a:pt x="1271" y="3555"/>
                </a:lnTo>
                <a:lnTo>
                  <a:pt x="20445" y="3555"/>
                </a:lnTo>
                <a:lnTo>
                  <a:pt x="20445" y="2012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75" name="组合 9"/>
          <p:cNvGrpSpPr/>
          <p:nvPr/>
        </p:nvGrpSpPr>
        <p:grpSpPr>
          <a:xfrm>
            <a:off x="5895844" y="3614091"/>
            <a:ext cx="655227" cy="444549"/>
            <a:chOff x="0" y="0"/>
            <a:chExt cx="655226" cy="444548"/>
          </a:xfrm>
        </p:grpSpPr>
        <p:sp>
          <p:nvSpPr>
            <p:cNvPr id="173" name="Freeform 32"/>
            <p:cNvSpPr/>
            <p:nvPr/>
          </p:nvSpPr>
          <p:spPr>
            <a:xfrm>
              <a:off x="0" y="93302"/>
              <a:ext cx="655227" cy="3195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23" extrusionOk="0">
                  <a:moveTo>
                    <a:pt x="7030" y="3906"/>
                  </a:moveTo>
                  <a:cubicBezTo>
                    <a:pt x="7030" y="3498"/>
                    <a:pt x="7132" y="3091"/>
                    <a:pt x="7234" y="2887"/>
                  </a:cubicBezTo>
                  <a:cubicBezTo>
                    <a:pt x="7234" y="2683"/>
                    <a:pt x="7234" y="2683"/>
                    <a:pt x="7234" y="2683"/>
                  </a:cubicBezTo>
                  <a:cubicBezTo>
                    <a:pt x="7234" y="2072"/>
                    <a:pt x="7132" y="1665"/>
                    <a:pt x="7132" y="1053"/>
                  </a:cubicBezTo>
                  <a:cubicBezTo>
                    <a:pt x="6826" y="1053"/>
                    <a:pt x="6826" y="1053"/>
                    <a:pt x="6826" y="1053"/>
                  </a:cubicBezTo>
                  <a:cubicBezTo>
                    <a:pt x="6623" y="646"/>
                    <a:pt x="6623" y="646"/>
                    <a:pt x="6623" y="646"/>
                  </a:cubicBezTo>
                  <a:cubicBezTo>
                    <a:pt x="5706" y="-577"/>
                    <a:pt x="4789" y="238"/>
                    <a:pt x="4279" y="646"/>
                  </a:cubicBezTo>
                  <a:cubicBezTo>
                    <a:pt x="3566" y="1053"/>
                    <a:pt x="3057" y="3091"/>
                    <a:pt x="3464" y="6148"/>
                  </a:cubicBezTo>
                  <a:cubicBezTo>
                    <a:pt x="3464" y="6759"/>
                    <a:pt x="3260" y="6963"/>
                    <a:pt x="3260" y="7166"/>
                  </a:cubicBezTo>
                  <a:cubicBezTo>
                    <a:pt x="3362" y="7778"/>
                    <a:pt x="3362" y="9408"/>
                    <a:pt x="3668" y="9612"/>
                  </a:cubicBezTo>
                  <a:cubicBezTo>
                    <a:pt x="3668" y="9815"/>
                    <a:pt x="3872" y="9815"/>
                    <a:pt x="3872" y="9815"/>
                  </a:cubicBezTo>
                  <a:cubicBezTo>
                    <a:pt x="3872" y="10427"/>
                    <a:pt x="3872" y="11038"/>
                    <a:pt x="3974" y="11649"/>
                  </a:cubicBezTo>
                  <a:cubicBezTo>
                    <a:pt x="3974" y="12057"/>
                    <a:pt x="4177" y="12057"/>
                    <a:pt x="4279" y="12668"/>
                  </a:cubicBezTo>
                  <a:cubicBezTo>
                    <a:pt x="3974" y="12668"/>
                    <a:pt x="3974" y="12668"/>
                    <a:pt x="3974" y="12668"/>
                  </a:cubicBezTo>
                  <a:cubicBezTo>
                    <a:pt x="3872" y="13076"/>
                    <a:pt x="3770" y="14095"/>
                    <a:pt x="3566" y="14298"/>
                  </a:cubicBezTo>
                  <a:cubicBezTo>
                    <a:pt x="3362" y="14298"/>
                    <a:pt x="3260" y="14502"/>
                    <a:pt x="3057" y="14502"/>
                  </a:cubicBezTo>
                  <a:cubicBezTo>
                    <a:pt x="2547" y="14910"/>
                    <a:pt x="1936" y="15521"/>
                    <a:pt x="1325" y="15929"/>
                  </a:cubicBezTo>
                  <a:cubicBezTo>
                    <a:pt x="815" y="16336"/>
                    <a:pt x="204" y="16540"/>
                    <a:pt x="102" y="17559"/>
                  </a:cubicBezTo>
                  <a:cubicBezTo>
                    <a:pt x="102" y="18374"/>
                    <a:pt x="0" y="20004"/>
                    <a:pt x="0" y="21023"/>
                  </a:cubicBezTo>
                  <a:cubicBezTo>
                    <a:pt x="2547" y="21023"/>
                    <a:pt x="2547" y="21023"/>
                    <a:pt x="2547" y="21023"/>
                  </a:cubicBezTo>
                  <a:cubicBezTo>
                    <a:pt x="2547" y="20615"/>
                    <a:pt x="2547" y="20412"/>
                    <a:pt x="2547" y="20004"/>
                  </a:cubicBezTo>
                  <a:cubicBezTo>
                    <a:pt x="2547" y="19393"/>
                    <a:pt x="2547" y="18781"/>
                    <a:pt x="2547" y="18374"/>
                  </a:cubicBezTo>
                  <a:cubicBezTo>
                    <a:pt x="2547" y="18170"/>
                    <a:pt x="2547" y="18170"/>
                    <a:pt x="2547" y="18170"/>
                  </a:cubicBezTo>
                  <a:cubicBezTo>
                    <a:pt x="2547" y="17966"/>
                    <a:pt x="2547" y="17966"/>
                    <a:pt x="2547" y="17966"/>
                  </a:cubicBezTo>
                  <a:cubicBezTo>
                    <a:pt x="2853" y="16336"/>
                    <a:pt x="3668" y="15725"/>
                    <a:pt x="4279" y="15317"/>
                  </a:cubicBezTo>
                  <a:cubicBezTo>
                    <a:pt x="4483" y="15114"/>
                    <a:pt x="4585" y="15114"/>
                    <a:pt x="4687" y="14910"/>
                  </a:cubicBezTo>
                  <a:cubicBezTo>
                    <a:pt x="4992" y="14706"/>
                    <a:pt x="5400" y="14502"/>
                    <a:pt x="5706" y="14095"/>
                  </a:cubicBezTo>
                  <a:cubicBezTo>
                    <a:pt x="6113" y="13687"/>
                    <a:pt x="6623" y="13280"/>
                    <a:pt x="7030" y="13076"/>
                  </a:cubicBezTo>
                  <a:cubicBezTo>
                    <a:pt x="7030" y="12872"/>
                    <a:pt x="7030" y="12872"/>
                    <a:pt x="7030" y="12668"/>
                  </a:cubicBezTo>
                  <a:cubicBezTo>
                    <a:pt x="6928" y="12668"/>
                    <a:pt x="6826" y="12668"/>
                    <a:pt x="6725" y="12668"/>
                  </a:cubicBezTo>
                  <a:cubicBezTo>
                    <a:pt x="6725" y="12057"/>
                    <a:pt x="6928" y="11853"/>
                    <a:pt x="7030" y="11446"/>
                  </a:cubicBezTo>
                  <a:cubicBezTo>
                    <a:pt x="7132" y="11038"/>
                    <a:pt x="7030" y="10427"/>
                    <a:pt x="7132" y="10019"/>
                  </a:cubicBezTo>
                  <a:cubicBezTo>
                    <a:pt x="7234" y="9815"/>
                    <a:pt x="7438" y="9612"/>
                    <a:pt x="7438" y="9408"/>
                  </a:cubicBezTo>
                  <a:cubicBezTo>
                    <a:pt x="7540" y="9204"/>
                    <a:pt x="7642" y="8797"/>
                    <a:pt x="7642" y="8593"/>
                  </a:cubicBezTo>
                  <a:cubicBezTo>
                    <a:pt x="7642" y="8389"/>
                    <a:pt x="7642" y="8185"/>
                    <a:pt x="7642" y="8185"/>
                  </a:cubicBezTo>
                  <a:cubicBezTo>
                    <a:pt x="7234" y="7166"/>
                    <a:pt x="7132" y="5536"/>
                    <a:pt x="7132" y="4314"/>
                  </a:cubicBezTo>
                  <a:cubicBezTo>
                    <a:pt x="7132" y="4110"/>
                    <a:pt x="7132" y="4110"/>
                    <a:pt x="7030" y="3906"/>
                  </a:cubicBezTo>
                  <a:close/>
                  <a:moveTo>
                    <a:pt x="21498" y="17559"/>
                  </a:moveTo>
                  <a:cubicBezTo>
                    <a:pt x="21396" y="16540"/>
                    <a:pt x="20785" y="16336"/>
                    <a:pt x="20275" y="15929"/>
                  </a:cubicBezTo>
                  <a:cubicBezTo>
                    <a:pt x="19664" y="15521"/>
                    <a:pt x="19053" y="14910"/>
                    <a:pt x="18543" y="14502"/>
                  </a:cubicBezTo>
                  <a:cubicBezTo>
                    <a:pt x="18340" y="14502"/>
                    <a:pt x="18238" y="14298"/>
                    <a:pt x="18034" y="14298"/>
                  </a:cubicBezTo>
                  <a:cubicBezTo>
                    <a:pt x="17830" y="14095"/>
                    <a:pt x="17728" y="13076"/>
                    <a:pt x="17626" y="12668"/>
                  </a:cubicBezTo>
                  <a:cubicBezTo>
                    <a:pt x="17525" y="12668"/>
                    <a:pt x="17423" y="12668"/>
                    <a:pt x="17321" y="12668"/>
                  </a:cubicBezTo>
                  <a:cubicBezTo>
                    <a:pt x="17321" y="12057"/>
                    <a:pt x="17525" y="11853"/>
                    <a:pt x="17626" y="11446"/>
                  </a:cubicBezTo>
                  <a:cubicBezTo>
                    <a:pt x="17626" y="11038"/>
                    <a:pt x="17626" y="10427"/>
                    <a:pt x="17728" y="10019"/>
                  </a:cubicBezTo>
                  <a:cubicBezTo>
                    <a:pt x="17830" y="9815"/>
                    <a:pt x="17932" y="9612"/>
                    <a:pt x="18034" y="9408"/>
                  </a:cubicBezTo>
                  <a:cubicBezTo>
                    <a:pt x="18136" y="9204"/>
                    <a:pt x="18136" y="8797"/>
                    <a:pt x="18238" y="8593"/>
                  </a:cubicBezTo>
                  <a:cubicBezTo>
                    <a:pt x="18238" y="8185"/>
                    <a:pt x="18340" y="7370"/>
                    <a:pt x="18136" y="6963"/>
                  </a:cubicBezTo>
                  <a:cubicBezTo>
                    <a:pt x="18136" y="6555"/>
                    <a:pt x="18034" y="6555"/>
                    <a:pt x="18034" y="6351"/>
                  </a:cubicBezTo>
                  <a:cubicBezTo>
                    <a:pt x="18034" y="5740"/>
                    <a:pt x="18136" y="4517"/>
                    <a:pt x="18136" y="4110"/>
                  </a:cubicBezTo>
                  <a:cubicBezTo>
                    <a:pt x="18136" y="3498"/>
                    <a:pt x="18136" y="2683"/>
                    <a:pt x="18034" y="2072"/>
                  </a:cubicBezTo>
                  <a:cubicBezTo>
                    <a:pt x="18034" y="2072"/>
                    <a:pt x="17932" y="1257"/>
                    <a:pt x="17728" y="1053"/>
                  </a:cubicBezTo>
                  <a:cubicBezTo>
                    <a:pt x="17423" y="1053"/>
                    <a:pt x="17423" y="1053"/>
                    <a:pt x="17423" y="1053"/>
                  </a:cubicBezTo>
                  <a:cubicBezTo>
                    <a:pt x="17117" y="646"/>
                    <a:pt x="17117" y="646"/>
                    <a:pt x="17117" y="646"/>
                  </a:cubicBezTo>
                  <a:cubicBezTo>
                    <a:pt x="16302" y="-577"/>
                    <a:pt x="15385" y="238"/>
                    <a:pt x="14875" y="646"/>
                  </a:cubicBezTo>
                  <a:cubicBezTo>
                    <a:pt x="14570" y="849"/>
                    <a:pt x="14366" y="1257"/>
                    <a:pt x="14162" y="1868"/>
                  </a:cubicBezTo>
                  <a:cubicBezTo>
                    <a:pt x="14162" y="2072"/>
                    <a:pt x="14162" y="2276"/>
                    <a:pt x="14162" y="2276"/>
                  </a:cubicBezTo>
                  <a:cubicBezTo>
                    <a:pt x="14162" y="2480"/>
                    <a:pt x="14162" y="2480"/>
                    <a:pt x="14162" y="2480"/>
                  </a:cubicBezTo>
                  <a:cubicBezTo>
                    <a:pt x="14162" y="2480"/>
                    <a:pt x="14162" y="2480"/>
                    <a:pt x="14162" y="2480"/>
                  </a:cubicBezTo>
                  <a:cubicBezTo>
                    <a:pt x="14264" y="2683"/>
                    <a:pt x="14264" y="2683"/>
                    <a:pt x="14264" y="2887"/>
                  </a:cubicBezTo>
                  <a:cubicBezTo>
                    <a:pt x="14570" y="3906"/>
                    <a:pt x="14468" y="5129"/>
                    <a:pt x="14366" y="5944"/>
                  </a:cubicBezTo>
                  <a:cubicBezTo>
                    <a:pt x="14366" y="6351"/>
                    <a:pt x="14264" y="7166"/>
                    <a:pt x="14060" y="7778"/>
                  </a:cubicBezTo>
                  <a:cubicBezTo>
                    <a:pt x="13958" y="7778"/>
                    <a:pt x="13958" y="7981"/>
                    <a:pt x="13857" y="7981"/>
                  </a:cubicBezTo>
                  <a:cubicBezTo>
                    <a:pt x="13958" y="8797"/>
                    <a:pt x="13958" y="9408"/>
                    <a:pt x="14162" y="9612"/>
                  </a:cubicBezTo>
                  <a:cubicBezTo>
                    <a:pt x="14264" y="9815"/>
                    <a:pt x="14468" y="9815"/>
                    <a:pt x="14468" y="9815"/>
                  </a:cubicBezTo>
                  <a:cubicBezTo>
                    <a:pt x="14468" y="10427"/>
                    <a:pt x="14468" y="11038"/>
                    <a:pt x="14468" y="11649"/>
                  </a:cubicBezTo>
                  <a:cubicBezTo>
                    <a:pt x="14570" y="12057"/>
                    <a:pt x="14774" y="12057"/>
                    <a:pt x="14774" y="12668"/>
                  </a:cubicBezTo>
                  <a:cubicBezTo>
                    <a:pt x="14570" y="12668"/>
                    <a:pt x="14570" y="12668"/>
                    <a:pt x="14570" y="12668"/>
                  </a:cubicBezTo>
                  <a:cubicBezTo>
                    <a:pt x="14570" y="12872"/>
                    <a:pt x="14570" y="12872"/>
                    <a:pt x="14570" y="13076"/>
                  </a:cubicBezTo>
                  <a:cubicBezTo>
                    <a:pt x="14977" y="13280"/>
                    <a:pt x="15487" y="13687"/>
                    <a:pt x="15894" y="14095"/>
                  </a:cubicBezTo>
                  <a:cubicBezTo>
                    <a:pt x="16302" y="14502"/>
                    <a:pt x="16608" y="14706"/>
                    <a:pt x="16913" y="14910"/>
                  </a:cubicBezTo>
                  <a:cubicBezTo>
                    <a:pt x="17015" y="15114"/>
                    <a:pt x="17117" y="15114"/>
                    <a:pt x="17321" y="15317"/>
                  </a:cubicBezTo>
                  <a:cubicBezTo>
                    <a:pt x="17932" y="15725"/>
                    <a:pt x="18747" y="16336"/>
                    <a:pt x="19053" y="17966"/>
                  </a:cubicBezTo>
                  <a:cubicBezTo>
                    <a:pt x="19053" y="18170"/>
                    <a:pt x="19053" y="18170"/>
                    <a:pt x="19053" y="18170"/>
                  </a:cubicBezTo>
                  <a:cubicBezTo>
                    <a:pt x="19053" y="18374"/>
                    <a:pt x="19053" y="18374"/>
                    <a:pt x="19053" y="18374"/>
                  </a:cubicBezTo>
                  <a:cubicBezTo>
                    <a:pt x="19053" y="18781"/>
                    <a:pt x="19053" y="19393"/>
                    <a:pt x="19053" y="20004"/>
                  </a:cubicBezTo>
                  <a:cubicBezTo>
                    <a:pt x="19053" y="20412"/>
                    <a:pt x="19053" y="20615"/>
                    <a:pt x="19053" y="21023"/>
                  </a:cubicBezTo>
                  <a:cubicBezTo>
                    <a:pt x="21600" y="21023"/>
                    <a:pt x="21600" y="21023"/>
                    <a:pt x="21600" y="21023"/>
                  </a:cubicBezTo>
                  <a:cubicBezTo>
                    <a:pt x="21600" y="20004"/>
                    <a:pt x="21498" y="18374"/>
                    <a:pt x="21498" y="1755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4" name="Freeform 33"/>
            <p:cNvSpPr/>
            <p:nvPr/>
          </p:nvSpPr>
          <p:spPr>
            <a:xfrm>
              <a:off x="96483" y="0"/>
              <a:ext cx="462260" cy="444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01" extrusionOk="0">
                  <a:moveTo>
                    <a:pt x="14688" y="1999"/>
                  </a:moveTo>
                  <a:cubicBezTo>
                    <a:pt x="14832" y="2734"/>
                    <a:pt x="14832" y="3321"/>
                    <a:pt x="14832" y="4203"/>
                  </a:cubicBezTo>
                  <a:cubicBezTo>
                    <a:pt x="14832" y="4497"/>
                    <a:pt x="14688" y="5819"/>
                    <a:pt x="14688" y="6260"/>
                  </a:cubicBezTo>
                  <a:cubicBezTo>
                    <a:pt x="14688" y="6554"/>
                    <a:pt x="14832" y="6554"/>
                    <a:pt x="14976" y="6848"/>
                  </a:cubicBezTo>
                  <a:cubicBezTo>
                    <a:pt x="15120" y="7436"/>
                    <a:pt x="15120" y="8170"/>
                    <a:pt x="14976" y="8611"/>
                  </a:cubicBezTo>
                  <a:cubicBezTo>
                    <a:pt x="14976" y="8905"/>
                    <a:pt x="14832" y="9199"/>
                    <a:pt x="14688" y="9493"/>
                  </a:cubicBezTo>
                  <a:cubicBezTo>
                    <a:pt x="14544" y="9787"/>
                    <a:pt x="14112" y="9787"/>
                    <a:pt x="13968" y="10081"/>
                  </a:cubicBezTo>
                  <a:cubicBezTo>
                    <a:pt x="13824" y="10521"/>
                    <a:pt x="13968" y="10962"/>
                    <a:pt x="13824" y="11550"/>
                  </a:cubicBezTo>
                  <a:cubicBezTo>
                    <a:pt x="13680" y="11991"/>
                    <a:pt x="13248" y="11991"/>
                    <a:pt x="13248" y="12725"/>
                  </a:cubicBezTo>
                  <a:cubicBezTo>
                    <a:pt x="13392" y="12725"/>
                    <a:pt x="13536" y="12725"/>
                    <a:pt x="13824" y="12725"/>
                  </a:cubicBezTo>
                  <a:cubicBezTo>
                    <a:pt x="13968" y="13166"/>
                    <a:pt x="14400" y="14048"/>
                    <a:pt x="14688" y="14342"/>
                  </a:cubicBezTo>
                  <a:cubicBezTo>
                    <a:pt x="14976" y="14489"/>
                    <a:pt x="15408" y="14489"/>
                    <a:pt x="15696" y="14636"/>
                  </a:cubicBezTo>
                  <a:cubicBezTo>
                    <a:pt x="16704" y="15077"/>
                    <a:pt x="18000" y="15664"/>
                    <a:pt x="19008" y="16105"/>
                  </a:cubicBezTo>
                  <a:cubicBezTo>
                    <a:pt x="20016" y="16546"/>
                    <a:pt x="21312" y="16693"/>
                    <a:pt x="21600" y="17721"/>
                  </a:cubicBezTo>
                  <a:cubicBezTo>
                    <a:pt x="21600" y="18456"/>
                    <a:pt x="21600" y="20219"/>
                    <a:pt x="21600" y="21101"/>
                  </a:cubicBezTo>
                  <a:cubicBezTo>
                    <a:pt x="0" y="21101"/>
                    <a:pt x="0" y="21101"/>
                    <a:pt x="0" y="21101"/>
                  </a:cubicBezTo>
                  <a:cubicBezTo>
                    <a:pt x="0" y="20219"/>
                    <a:pt x="0" y="18456"/>
                    <a:pt x="0" y="17721"/>
                  </a:cubicBezTo>
                  <a:cubicBezTo>
                    <a:pt x="432" y="16693"/>
                    <a:pt x="1584" y="16546"/>
                    <a:pt x="2592" y="16105"/>
                  </a:cubicBezTo>
                  <a:cubicBezTo>
                    <a:pt x="3600" y="15664"/>
                    <a:pt x="4896" y="15077"/>
                    <a:pt x="5904" y="14636"/>
                  </a:cubicBezTo>
                  <a:cubicBezTo>
                    <a:pt x="6336" y="14489"/>
                    <a:pt x="6624" y="14489"/>
                    <a:pt x="6912" y="14342"/>
                  </a:cubicBezTo>
                  <a:cubicBezTo>
                    <a:pt x="7200" y="14048"/>
                    <a:pt x="7632" y="13166"/>
                    <a:pt x="7776" y="12725"/>
                  </a:cubicBezTo>
                  <a:cubicBezTo>
                    <a:pt x="8208" y="12725"/>
                    <a:pt x="8208" y="12725"/>
                    <a:pt x="8208" y="12725"/>
                  </a:cubicBezTo>
                  <a:cubicBezTo>
                    <a:pt x="8208" y="12138"/>
                    <a:pt x="7776" y="11991"/>
                    <a:pt x="7632" y="11697"/>
                  </a:cubicBezTo>
                  <a:cubicBezTo>
                    <a:pt x="7632" y="11109"/>
                    <a:pt x="7632" y="10374"/>
                    <a:pt x="7488" y="9787"/>
                  </a:cubicBezTo>
                  <a:cubicBezTo>
                    <a:pt x="7488" y="9934"/>
                    <a:pt x="7056" y="9787"/>
                    <a:pt x="7056" y="9787"/>
                  </a:cubicBezTo>
                  <a:cubicBezTo>
                    <a:pt x="6480" y="9346"/>
                    <a:pt x="6480" y="7877"/>
                    <a:pt x="6336" y="7289"/>
                  </a:cubicBezTo>
                  <a:cubicBezTo>
                    <a:pt x="6336" y="6995"/>
                    <a:pt x="6768" y="6701"/>
                    <a:pt x="6624" y="6260"/>
                  </a:cubicBezTo>
                  <a:cubicBezTo>
                    <a:pt x="6048" y="3174"/>
                    <a:pt x="6912" y="1117"/>
                    <a:pt x="8352" y="530"/>
                  </a:cubicBezTo>
                  <a:cubicBezTo>
                    <a:pt x="9360" y="236"/>
                    <a:pt x="11232" y="-499"/>
                    <a:pt x="12960" y="530"/>
                  </a:cubicBezTo>
                  <a:cubicBezTo>
                    <a:pt x="13392" y="970"/>
                    <a:pt x="13392" y="970"/>
                    <a:pt x="13392" y="970"/>
                  </a:cubicBezTo>
                  <a:cubicBezTo>
                    <a:pt x="14112" y="970"/>
                    <a:pt x="14112" y="970"/>
                    <a:pt x="14112" y="970"/>
                  </a:cubicBezTo>
                  <a:cubicBezTo>
                    <a:pt x="14400" y="1264"/>
                    <a:pt x="14688" y="1999"/>
                    <a:pt x="14688" y="199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00" b="996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cxnSp>
        <p:nvCxnSpPr>
          <p:cNvPr id="3" name="直线连接符 14"/>
          <p:cNvCxnSpPr/>
          <p:nvPr/>
        </p:nvCxnSpPr>
        <p:spPr>
          <a:xfrm flipH="1" flipV="1">
            <a:off x="3556000" y="4715954"/>
            <a:ext cx="1926241" cy="1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5" name="TextBox 33"/>
          <p:cNvSpPr txBox="1"/>
          <p:nvPr/>
        </p:nvSpPr>
        <p:spPr>
          <a:xfrm>
            <a:off x="2272878" y="4515899"/>
            <a:ext cx="197841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zh-CN" altLang="en-US" dirty="0"/>
              <a:t>口轮匝肌</a:t>
            </a:r>
            <a:endParaRPr dirty="0"/>
          </a:p>
        </p:txBody>
      </p:sp>
      <p:cxnSp>
        <p:nvCxnSpPr>
          <p:cNvPr id="6" name="直线连接符 14"/>
          <p:cNvCxnSpPr/>
          <p:nvPr/>
        </p:nvCxnSpPr>
        <p:spPr>
          <a:xfrm flipH="1" flipV="1">
            <a:off x="6640286" y="4331325"/>
            <a:ext cx="1926241" cy="1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7" name="TextBox 33"/>
          <p:cNvSpPr txBox="1"/>
          <p:nvPr/>
        </p:nvSpPr>
        <p:spPr>
          <a:xfrm>
            <a:off x="8797049" y="4115789"/>
            <a:ext cx="197841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zh-CN" altLang="en-US" dirty="0" smtClean="0"/>
              <a:t>口角提肌</a:t>
            </a:r>
            <a:endParaRPr dirty="0"/>
          </a:p>
        </p:txBody>
      </p:sp>
      <p:cxnSp>
        <p:nvCxnSpPr>
          <p:cNvPr id="8" name="直线连接符 14"/>
          <p:cNvCxnSpPr/>
          <p:nvPr/>
        </p:nvCxnSpPr>
        <p:spPr>
          <a:xfrm flipH="1" flipV="1">
            <a:off x="6865257" y="5746468"/>
            <a:ext cx="1592414" cy="2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9" name="TextBox 33"/>
          <p:cNvSpPr txBox="1"/>
          <p:nvPr/>
        </p:nvSpPr>
        <p:spPr>
          <a:xfrm>
            <a:off x="8566527" y="5546413"/>
            <a:ext cx="197841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zh-CN" altLang="en-US" dirty="0" smtClean="0"/>
              <a:t>颈阔肌</a:t>
            </a:r>
            <a:endParaRPr dirty="0"/>
          </a:p>
        </p:txBody>
      </p:sp>
      <p:cxnSp>
        <p:nvCxnSpPr>
          <p:cNvPr id="11" name="直线连接符 14"/>
          <p:cNvCxnSpPr/>
          <p:nvPr/>
        </p:nvCxnSpPr>
        <p:spPr>
          <a:xfrm flipH="1" flipV="1">
            <a:off x="6096000" y="5434411"/>
            <a:ext cx="1592414" cy="2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12" name="TextBox 33"/>
          <p:cNvSpPr txBox="1"/>
          <p:nvPr/>
        </p:nvSpPr>
        <p:spPr>
          <a:xfrm>
            <a:off x="7940706" y="5190331"/>
            <a:ext cx="197841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zh-CN" altLang="en-US" dirty="0" smtClean="0"/>
              <a:t>颏肌</a:t>
            </a:r>
            <a:endParaRPr dirty="0"/>
          </a:p>
        </p:txBody>
      </p:sp>
      <p:cxnSp>
        <p:nvCxnSpPr>
          <p:cNvPr id="13" name="直线连接符 14"/>
          <p:cNvCxnSpPr/>
          <p:nvPr/>
        </p:nvCxnSpPr>
        <p:spPr>
          <a:xfrm flipH="1" flipV="1">
            <a:off x="3077029" y="4313689"/>
            <a:ext cx="1926241" cy="1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14" name="TextBox 33"/>
          <p:cNvSpPr txBox="1"/>
          <p:nvPr/>
        </p:nvSpPr>
        <p:spPr>
          <a:xfrm>
            <a:off x="2509540" y="4113634"/>
            <a:ext cx="197841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zh-CN" altLang="en-US" dirty="0" smtClean="0"/>
              <a:t>颊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784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2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椭圆 6"/>
          <p:cNvSpPr/>
          <p:nvPr/>
        </p:nvSpPr>
        <p:spPr>
          <a:xfrm rot="19747293" flipH="1">
            <a:off x="3421415" y="1232598"/>
            <a:ext cx="1053619" cy="107997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sp>
        <p:nvSpPr>
          <p:cNvPr id="409" name="椭圆 7"/>
          <p:cNvSpPr/>
          <p:nvPr/>
        </p:nvSpPr>
        <p:spPr>
          <a:xfrm flipH="1">
            <a:off x="1940795" y="1947198"/>
            <a:ext cx="1090252" cy="1117526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sp>
        <p:nvSpPr>
          <p:cNvPr id="410" name="椭圆 8"/>
          <p:cNvSpPr/>
          <p:nvPr/>
        </p:nvSpPr>
        <p:spPr>
          <a:xfrm rot="19498993" flipH="1">
            <a:off x="1037077" y="4282210"/>
            <a:ext cx="1303419" cy="127160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sp>
        <p:nvSpPr>
          <p:cNvPr id="411" name="椭圆 9"/>
          <p:cNvSpPr/>
          <p:nvPr/>
        </p:nvSpPr>
        <p:spPr>
          <a:xfrm rot="1719657" flipH="1">
            <a:off x="2499985" y="3795002"/>
            <a:ext cx="808407" cy="82863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sp>
        <p:nvSpPr>
          <p:cNvPr id="412" name="椭圆 10"/>
          <p:cNvSpPr/>
          <p:nvPr/>
        </p:nvSpPr>
        <p:spPr>
          <a:xfrm rot="1418743" flipH="1">
            <a:off x="1674324" y="3433739"/>
            <a:ext cx="588889" cy="60362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sp>
        <p:nvSpPr>
          <p:cNvPr id="413" name="椭圆 11"/>
          <p:cNvSpPr/>
          <p:nvPr/>
        </p:nvSpPr>
        <p:spPr>
          <a:xfrm rot="608903" flipH="1">
            <a:off x="3425351" y="2458955"/>
            <a:ext cx="1431808" cy="146762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cxnSp>
        <p:nvCxnSpPr>
          <p:cNvPr id="414" name="直线连接符 14"/>
          <p:cNvCxnSpPr/>
          <p:nvPr/>
        </p:nvCxnSpPr>
        <p:spPr>
          <a:xfrm flipH="1">
            <a:off x="1654913" y="3756278"/>
            <a:ext cx="283741" cy="1032706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415" name="直线连接符 23"/>
          <p:cNvSpPr/>
          <p:nvPr/>
        </p:nvSpPr>
        <p:spPr>
          <a:xfrm flipH="1" flipV="1">
            <a:off x="2058375" y="3863131"/>
            <a:ext cx="594709" cy="134154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cxnSp>
        <p:nvCxnSpPr>
          <p:cNvPr id="416" name="直线连接符 55"/>
          <p:cNvCxnSpPr>
            <a:endCxn id="411" idx="0"/>
          </p:cNvCxnSpPr>
          <p:nvPr/>
        </p:nvCxnSpPr>
        <p:spPr>
          <a:xfrm flipH="1">
            <a:off x="3102905" y="3144524"/>
            <a:ext cx="1167647" cy="701243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cxnSp>
        <p:nvCxnSpPr>
          <p:cNvPr id="417" name="直线连接符 58"/>
          <p:cNvCxnSpPr>
            <a:stCxn id="413" idx="0"/>
            <a:endCxn id="408" idx="0"/>
          </p:cNvCxnSpPr>
          <p:nvPr/>
        </p:nvCxnSpPr>
        <p:spPr>
          <a:xfrm flipH="1" flipV="1">
            <a:off x="3671092" y="1309137"/>
            <a:ext cx="599460" cy="1161299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418" name="文本框 31"/>
          <p:cNvSpPr txBox="1"/>
          <p:nvPr/>
        </p:nvSpPr>
        <p:spPr>
          <a:xfrm>
            <a:off x="3406837" y="1606650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pPr algn="ctr"/>
            <a:r>
              <a:rPr lang="zh-CN" altLang="en-US" dirty="0" smtClean="0"/>
              <a:t>电极捕捉</a:t>
            </a:r>
            <a:endParaRPr dirty="0"/>
          </a:p>
        </p:txBody>
      </p:sp>
      <p:sp>
        <p:nvSpPr>
          <p:cNvPr id="419" name="文本框 32"/>
          <p:cNvSpPr txBox="1"/>
          <p:nvPr/>
        </p:nvSpPr>
        <p:spPr>
          <a:xfrm>
            <a:off x="3623539" y="3229786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r>
              <a:rPr lang="zh-CN" altLang="en-US" dirty="0" smtClean="0"/>
              <a:t>蓝牙传输</a:t>
            </a:r>
            <a:endParaRPr dirty="0"/>
          </a:p>
        </p:txBody>
      </p:sp>
      <p:sp>
        <p:nvSpPr>
          <p:cNvPr id="420" name="文本框 33"/>
          <p:cNvSpPr txBox="1"/>
          <p:nvPr/>
        </p:nvSpPr>
        <p:spPr>
          <a:xfrm>
            <a:off x="1968496" y="2305892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r>
              <a:rPr lang="zh-CN" altLang="en-US" dirty="0" smtClean="0"/>
              <a:t>肌电信号</a:t>
            </a:r>
            <a:endParaRPr dirty="0"/>
          </a:p>
        </p:txBody>
      </p:sp>
      <p:sp>
        <p:nvSpPr>
          <p:cNvPr id="421" name="文本框 34"/>
          <p:cNvSpPr txBox="1"/>
          <p:nvPr/>
        </p:nvSpPr>
        <p:spPr>
          <a:xfrm>
            <a:off x="2361085" y="4015033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pPr algn="ctr"/>
            <a:r>
              <a:rPr lang="zh-CN" altLang="en-US" dirty="0" smtClean="0"/>
              <a:t>计算机</a:t>
            </a:r>
            <a:endParaRPr dirty="0"/>
          </a:p>
        </p:txBody>
      </p:sp>
      <p:sp>
        <p:nvSpPr>
          <p:cNvPr id="426" name="矩形 39"/>
          <p:cNvSpPr/>
          <p:nvPr/>
        </p:nvSpPr>
        <p:spPr>
          <a:xfrm>
            <a:off x="6540787" y="953566"/>
            <a:ext cx="145103" cy="1872440"/>
          </a:xfrm>
          <a:prstGeom prst="rect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7" name="矩形 40"/>
          <p:cNvSpPr/>
          <p:nvPr/>
        </p:nvSpPr>
        <p:spPr>
          <a:xfrm>
            <a:off x="6280526" y="3756278"/>
            <a:ext cx="140326" cy="2512143"/>
          </a:xfrm>
          <a:prstGeom prst="rect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8" name="直线连接符 55"/>
          <p:cNvSpPr/>
          <p:nvPr/>
        </p:nvSpPr>
        <p:spPr>
          <a:xfrm flipH="1">
            <a:off x="2815771" y="2029850"/>
            <a:ext cx="702522" cy="335604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" name="文本框 32"/>
          <p:cNvSpPr txBox="1"/>
          <p:nvPr/>
        </p:nvSpPr>
        <p:spPr>
          <a:xfrm>
            <a:off x="3623539" y="2744414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r>
              <a:rPr lang="zh-CN" altLang="en-US" dirty="0" smtClean="0"/>
              <a:t>信号处理</a:t>
            </a:r>
            <a:endParaRPr dirty="0"/>
          </a:p>
        </p:txBody>
      </p:sp>
      <p:sp>
        <p:nvSpPr>
          <p:cNvPr id="31" name="文本框 34"/>
          <p:cNvSpPr txBox="1"/>
          <p:nvPr/>
        </p:nvSpPr>
        <p:spPr>
          <a:xfrm>
            <a:off x="1423596" y="3542334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pPr algn="ctr"/>
            <a:r>
              <a:rPr lang="zh-CN" altLang="en-US" dirty="0" smtClean="0"/>
              <a:t>应用</a:t>
            </a:r>
            <a:endParaRPr dirty="0"/>
          </a:p>
        </p:txBody>
      </p:sp>
      <p:sp>
        <p:nvSpPr>
          <p:cNvPr id="32" name="文本框 34"/>
          <p:cNvSpPr txBox="1"/>
          <p:nvPr/>
        </p:nvSpPr>
        <p:spPr>
          <a:xfrm>
            <a:off x="851885" y="4699406"/>
            <a:ext cx="171877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pPr algn="ctr"/>
            <a:r>
              <a:rPr lang="zh-CN" altLang="en-US" dirty="0"/>
              <a:t>骨</a:t>
            </a:r>
            <a:r>
              <a:rPr lang="zh-CN" altLang="en-US" dirty="0" smtClean="0"/>
              <a:t>传导耳机</a:t>
            </a:r>
            <a:endParaRPr dirty="0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8344" y="3771641"/>
            <a:ext cx="4065402" cy="24967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826" y="953566"/>
            <a:ext cx="3021834" cy="1872440"/>
          </a:xfrm>
          <a:prstGeom prst="rect">
            <a:avLst/>
          </a:prstGeom>
        </p:spPr>
      </p:pic>
      <p:cxnSp>
        <p:nvCxnSpPr>
          <p:cNvPr id="38" name="直线连接符 58"/>
          <p:cNvCxnSpPr/>
          <p:nvPr/>
        </p:nvCxnSpPr>
        <p:spPr>
          <a:xfrm flipH="1" flipV="1">
            <a:off x="4420489" y="1747056"/>
            <a:ext cx="2120298" cy="51723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cxnSp>
        <p:nvCxnSpPr>
          <p:cNvPr id="40" name="直线连接符 14"/>
          <p:cNvCxnSpPr/>
          <p:nvPr/>
        </p:nvCxnSpPr>
        <p:spPr>
          <a:xfrm flipH="1" flipV="1">
            <a:off x="2162629" y="5180411"/>
            <a:ext cx="4117897" cy="1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5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8" grpId="0" animBg="1"/>
      <p:bldP spid="409" grpId="0" animBg="1"/>
      <p:bldP spid="410" grpId="0" animBg="1"/>
      <p:bldP spid="411" grpId="0" animBg="1"/>
      <p:bldP spid="412" grpId="0" animBg="1"/>
      <p:bldP spid="413" grpId="0" animBg="1"/>
      <p:bldP spid="415" grpId="0" animBg="1"/>
      <p:bldP spid="418" grpId="0" animBg="1"/>
      <p:bldP spid="419" grpId="0" animBg="1"/>
      <p:bldP spid="420" grpId="0" animBg="1"/>
      <p:bldP spid="421" grpId="0" animBg="1"/>
      <p:bldP spid="426" grpId="0" animBg="1"/>
      <p:bldP spid="427" grpId="0" animBg="1"/>
      <p:bldP spid="428" grpId="0" animBg="1"/>
      <p:bldP spid="30" grpId="0" animBg="1"/>
      <p:bldP spid="31" grpId="0" animBg="1"/>
      <p:bldP spid="3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文本框 3"/>
          <p:cNvSpPr txBox="1"/>
          <p:nvPr/>
        </p:nvSpPr>
        <p:spPr>
          <a:xfrm>
            <a:off x="3875314" y="500389"/>
            <a:ext cx="49784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en-CA" dirty="0"/>
              <a:t> Speech Recognition </a:t>
            </a:r>
            <a:endParaRPr dirty="0"/>
          </a:p>
        </p:txBody>
      </p:sp>
      <p:sp>
        <p:nvSpPr>
          <p:cNvPr id="215" name="矩形 6"/>
          <p:cNvSpPr/>
          <p:nvPr/>
        </p:nvSpPr>
        <p:spPr>
          <a:xfrm>
            <a:off x="2561154" y="1633538"/>
            <a:ext cx="3325908" cy="1948213"/>
          </a:xfrm>
          <a:prstGeom prst="rect">
            <a:avLst/>
          </a:prstGeom>
          <a:solidFill>
            <a:srgbClr val="42D2C4">
              <a:alpha val="4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6" name="矩形 7"/>
          <p:cNvSpPr/>
          <p:nvPr/>
        </p:nvSpPr>
        <p:spPr>
          <a:xfrm>
            <a:off x="6680945" y="4053580"/>
            <a:ext cx="3325908" cy="1896970"/>
          </a:xfrm>
          <a:prstGeom prst="rect">
            <a:avLst/>
          </a:prstGeom>
          <a:solidFill>
            <a:srgbClr val="42D2C4">
              <a:alpha val="4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7" name="文本框 8"/>
          <p:cNvSpPr txBox="1"/>
          <p:nvPr/>
        </p:nvSpPr>
        <p:spPr>
          <a:xfrm>
            <a:off x="2664772" y="1957421"/>
            <a:ext cx="3117449" cy="1149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dirty="0"/>
              <a:t>提取</a:t>
            </a:r>
            <a:r>
              <a:rPr lang="zh-CN" altLang="en-US" dirty="0" smtClean="0"/>
              <a:t>主成分</a:t>
            </a:r>
            <a:endParaRPr lang="en-US" altLang="zh-CN" dirty="0" smtClean="0"/>
          </a:p>
          <a:p>
            <a:pPr algn="ctr"/>
            <a:r>
              <a:rPr lang="zh-CN" altLang="en-US" dirty="0"/>
              <a:t>转化</a:t>
            </a:r>
            <a:r>
              <a:rPr lang="zh-CN" altLang="en-US" dirty="0" smtClean="0"/>
              <a:t>成</a:t>
            </a:r>
            <a:r>
              <a:rPr lang="en-US" altLang="zh-CN" dirty="0" smtClean="0"/>
              <a:t>Me</a:t>
            </a:r>
            <a:r>
              <a:rPr lang="en-US" altLang="zh-CN" dirty="0"/>
              <a:t>l</a:t>
            </a:r>
            <a:r>
              <a:rPr lang="zh-CN" altLang="en-US" dirty="0" smtClean="0"/>
              <a:t>频率</a:t>
            </a:r>
            <a:endParaRPr lang="en-US" altLang="zh-CN" dirty="0" smtClean="0"/>
          </a:p>
          <a:p>
            <a:pPr algn="ctr"/>
            <a:r>
              <a:rPr lang="en-US" altLang="zh-CN" dirty="0"/>
              <a:t>DCT</a:t>
            </a:r>
            <a:endParaRPr dirty="0"/>
          </a:p>
        </p:txBody>
      </p:sp>
      <p:sp>
        <p:nvSpPr>
          <p:cNvPr id="218" name="文本框 9"/>
          <p:cNvSpPr txBox="1"/>
          <p:nvPr/>
        </p:nvSpPr>
        <p:spPr>
          <a:xfrm>
            <a:off x="6785175" y="4400877"/>
            <a:ext cx="3117449" cy="754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en-US" altLang="zh-CN" dirty="0" smtClean="0"/>
              <a:t>CNN</a:t>
            </a:r>
          </a:p>
          <a:p>
            <a:pPr algn="ctr"/>
            <a:r>
              <a:rPr lang="en-CA" dirty="0"/>
              <a:t>50% dropout</a:t>
            </a:r>
            <a:endParaRPr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2561154" y="4068093"/>
            <a:ext cx="3324683" cy="18824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0945" y="1633888"/>
            <a:ext cx="3306288" cy="1947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" grpId="0" animBg="1"/>
      <p:bldP spid="215" grpId="0" animBg="1"/>
      <p:bldP spid="216" grpId="0" animBg="1"/>
      <p:bldP spid="217" grpId="0" animBg="1"/>
      <p:bldP spid="2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406" y="1345406"/>
            <a:ext cx="8976515" cy="4609917"/>
          </a:xfrm>
          <a:prstGeom prst="rect">
            <a:avLst/>
          </a:prstGeom>
        </p:spPr>
      </p:pic>
      <p:sp>
        <p:nvSpPr>
          <p:cNvPr id="443" name="文本框 3"/>
          <p:cNvSpPr txBox="1"/>
          <p:nvPr/>
        </p:nvSpPr>
        <p:spPr>
          <a:xfrm>
            <a:off x="4629150" y="500389"/>
            <a:ext cx="33147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dirty="0" smtClean="0"/>
              <a:t>结果</a:t>
            </a:r>
            <a:endParaRPr dirty="0"/>
          </a:p>
        </p:txBody>
      </p:sp>
      <p:sp>
        <p:nvSpPr>
          <p:cNvPr id="446" name="文本框 6"/>
          <p:cNvSpPr txBox="1"/>
          <p:nvPr/>
        </p:nvSpPr>
        <p:spPr>
          <a:xfrm>
            <a:off x="7943850" y="1945309"/>
            <a:ext cx="2753306" cy="43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zh-CN" sz="2000" dirty="0">
                <a:sym typeface="Calibri"/>
              </a:rPr>
              <a:t>平均准确率</a:t>
            </a:r>
            <a:r>
              <a:rPr lang="en-US" altLang="zh-CN" sz="2000" dirty="0">
                <a:sym typeface="Calibri"/>
              </a:rPr>
              <a:t>92.01</a:t>
            </a:r>
            <a:r>
              <a:rPr lang="en-US" altLang="zh-CN" sz="2000" dirty="0" smtClean="0">
                <a:sym typeface="Calibri"/>
              </a:rPr>
              <a:t>%</a:t>
            </a:r>
            <a:endParaRPr lang="zh-CN" altLang="zh-CN" sz="2000" dirty="0">
              <a:sym typeface="Calibri"/>
            </a:endParaRPr>
          </a:p>
        </p:txBody>
      </p:sp>
      <p:sp>
        <p:nvSpPr>
          <p:cNvPr id="8" name="文本框 6"/>
          <p:cNvSpPr txBox="1"/>
          <p:nvPr/>
        </p:nvSpPr>
        <p:spPr>
          <a:xfrm>
            <a:off x="2046336" y="3510837"/>
            <a:ext cx="2990850" cy="43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zh-CN" sz="2000" dirty="0" smtClean="0">
                <a:sym typeface="Calibri"/>
              </a:rPr>
              <a:t>平均</a:t>
            </a:r>
            <a:r>
              <a:rPr lang="zh-CN" altLang="zh-CN" sz="2000" dirty="0">
                <a:sym typeface="Calibri"/>
              </a:rPr>
              <a:t>延迟</a:t>
            </a:r>
            <a:r>
              <a:rPr lang="en-US" altLang="zh-CN" sz="2000" dirty="0">
                <a:sym typeface="Calibri"/>
              </a:rPr>
              <a:t> 0.427s</a:t>
            </a:r>
            <a:endParaRPr lang="zh-CN" altLang="zh-CN" sz="2000" dirty="0">
              <a:sym typeface="Calibri"/>
            </a:endParaRPr>
          </a:p>
        </p:txBody>
      </p:sp>
      <p:sp>
        <p:nvSpPr>
          <p:cNvPr id="444" name="任意形状 36"/>
          <p:cNvSpPr/>
          <p:nvPr/>
        </p:nvSpPr>
        <p:spPr>
          <a:xfrm>
            <a:off x="-8766629" y="2697480"/>
            <a:ext cx="21014073" cy="41605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102"/>
                </a:moveTo>
                <a:lnTo>
                  <a:pt x="4762" y="12567"/>
                </a:lnTo>
                <a:lnTo>
                  <a:pt x="8861" y="16233"/>
                </a:lnTo>
                <a:lnTo>
                  <a:pt x="12224" y="8509"/>
                </a:lnTo>
                <a:lnTo>
                  <a:pt x="14825" y="15578"/>
                </a:lnTo>
                <a:lnTo>
                  <a:pt x="18483" y="0"/>
                </a:lnTo>
                <a:lnTo>
                  <a:pt x="21600" y="15578"/>
                </a:lnTo>
                <a:lnTo>
                  <a:pt x="21600" y="21600"/>
                </a:lnTo>
                <a:lnTo>
                  <a:pt x="0" y="21600"/>
                </a:lnTo>
                <a:lnTo>
                  <a:pt x="0" y="16102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3" grpId="0" animBg="1"/>
      <p:bldP spid="446" grpId="0" animBg="1"/>
      <p:bldP spid="8" grpId="0" animBg="1"/>
      <p:bldP spid="44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roup 16"/>
          <p:cNvGrpSpPr/>
          <p:nvPr/>
        </p:nvGrpSpPr>
        <p:grpSpPr>
          <a:xfrm>
            <a:off x="1453380" y="2349036"/>
            <a:ext cx="3747270" cy="3182691"/>
            <a:chOff x="0" y="0"/>
            <a:chExt cx="3747268" cy="3182690"/>
          </a:xfrm>
        </p:grpSpPr>
        <p:sp>
          <p:nvSpPr>
            <p:cNvPr id="269" name="Freeform 17"/>
            <p:cNvSpPr/>
            <p:nvPr/>
          </p:nvSpPr>
          <p:spPr>
            <a:xfrm>
              <a:off x="969356" y="3104469"/>
              <a:ext cx="1895328" cy="782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83" y="0"/>
                  </a:moveTo>
                  <a:cubicBezTo>
                    <a:pt x="17883" y="5891"/>
                    <a:pt x="17883" y="5891"/>
                    <a:pt x="17883" y="5891"/>
                  </a:cubicBezTo>
                  <a:cubicBezTo>
                    <a:pt x="3600" y="6873"/>
                    <a:pt x="3600" y="6873"/>
                    <a:pt x="3600" y="6873"/>
                  </a:cubicBezTo>
                  <a:cubicBezTo>
                    <a:pt x="3600" y="982"/>
                    <a:pt x="3600" y="982"/>
                    <a:pt x="3600" y="982"/>
                  </a:cubicBezTo>
                  <a:cubicBezTo>
                    <a:pt x="1370" y="3927"/>
                    <a:pt x="0" y="6873"/>
                    <a:pt x="0" y="10800"/>
                  </a:cubicBezTo>
                  <a:cubicBezTo>
                    <a:pt x="0" y="16691"/>
                    <a:pt x="4383" y="21600"/>
                    <a:pt x="9939" y="21600"/>
                  </a:cubicBezTo>
                  <a:cubicBezTo>
                    <a:pt x="10213" y="21600"/>
                    <a:pt x="10487" y="21600"/>
                    <a:pt x="10800" y="21600"/>
                  </a:cubicBezTo>
                  <a:cubicBezTo>
                    <a:pt x="16748" y="20618"/>
                    <a:pt x="21600" y="14727"/>
                    <a:pt x="21600" y="8836"/>
                  </a:cubicBezTo>
                  <a:cubicBezTo>
                    <a:pt x="21600" y="4909"/>
                    <a:pt x="20152" y="1964"/>
                    <a:pt x="17883" y="0"/>
                  </a:cubicBezTo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  <p:sp>
          <p:nvSpPr>
            <p:cNvPr id="270" name="Freeform 18"/>
            <p:cNvSpPr/>
            <p:nvPr/>
          </p:nvSpPr>
          <p:spPr>
            <a:xfrm>
              <a:off x="0" y="0"/>
              <a:ext cx="3743551" cy="23530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0" y="21600"/>
                  </a:moveTo>
                  <a:cubicBezTo>
                    <a:pt x="0" y="914"/>
                    <a:pt x="0" y="914"/>
                    <a:pt x="0" y="914"/>
                  </a:cubicBezTo>
                  <a:cubicBezTo>
                    <a:pt x="0" y="457"/>
                    <a:pt x="218" y="98"/>
                    <a:pt x="476" y="98"/>
                  </a:cubicBezTo>
                  <a:cubicBezTo>
                    <a:pt x="21065" y="0"/>
                    <a:pt x="21065" y="0"/>
                    <a:pt x="21065" y="0"/>
                  </a:cubicBezTo>
                  <a:cubicBezTo>
                    <a:pt x="21342" y="0"/>
                    <a:pt x="21560" y="359"/>
                    <a:pt x="21560" y="783"/>
                  </a:cubicBezTo>
                  <a:cubicBezTo>
                    <a:pt x="21600" y="21502"/>
                    <a:pt x="21600" y="21502"/>
                    <a:pt x="21600" y="21502"/>
                  </a:cubicBezTo>
                  <a:lnTo>
                    <a:pt x="40" y="21600"/>
                  </a:lnTo>
                  <a:close/>
                </a:path>
              </a:pathLst>
            </a:custGeom>
            <a:solidFill>
              <a:srgbClr val="3D3D3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  <p:sp>
          <p:nvSpPr>
            <p:cNvPr id="271" name="Freeform 19"/>
            <p:cNvSpPr/>
            <p:nvPr/>
          </p:nvSpPr>
          <p:spPr>
            <a:xfrm>
              <a:off x="7437" y="2341495"/>
              <a:ext cx="3739832" cy="3595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02" extrusionOk="0">
                  <a:moveTo>
                    <a:pt x="21104" y="20753"/>
                  </a:moveTo>
                  <a:cubicBezTo>
                    <a:pt x="496" y="21388"/>
                    <a:pt x="496" y="21388"/>
                    <a:pt x="496" y="21388"/>
                  </a:cubicBezTo>
                  <a:cubicBezTo>
                    <a:pt x="218" y="21600"/>
                    <a:pt x="0" y="19271"/>
                    <a:pt x="0" y="16306"/>
                  </a:cubicBezTo>
                  <a:cubicBezTo>
                    <a:pt x="0" y="635"/>
                    <a:pt x="0" y="635"/>
                    <a:pt x="0" y="635"/>
                  </a:cubicBezTo>
                  <a:cubicBezTo>
                    <a:pt x="21580" y="0"/>
                    <a:pt x="21580" y="0"/>
                    <a:pt x="21580" y="0"/>
                  </a:cubicBezTo>
                  <a:cubicBezTo>
                    <a:pt x="21600" y="15459"/>
                    <a:pt x="21600" y="15459"/>
                    <a:pt x="21600" y="15459"/>
                  </a:cubicBezTo>
                  <a:cubicBezTo>
                    <a:pt x="21600" y="18424"/>
                    <a:pt x="21382" y="20753"/>
                    <a:pt x="21104" y="20753"/>
                  </a:cubicBezTo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  <p:sp>
          <p:nvSpPr>
            <p:cNvPr id="272" name="Freeform 20"/>
            <p:cNvSpPr/>
            <p:nvPr/>
          </p:nvSpPr>
          <p:spPr>
            <a:xfrm>
              <a:off x="1284211" y="2682589"/>
              <a:ext cx="1254462" cy="469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19475"/>
                  </a:lnTo>
                  <a:lnTo>
                    <a:pt x="2561" y="18649"/>
                  </a:lnTo>
                  <a:lnTo>
                    <a:pt x="4269" y="0"/>
                  </a:lnTo>
                  <a:lnTo>
                    <a:pt x="17267" y="0"/>
                  </a:lnTo>
                  <a:lnTo>
                    <a:pt x="19039" y="18472"/>
                  </a:lnTo>
                  <a:lnTo>
                    <a:pt x="21600" y="19298"/>
                  </a:lnTo>
                  <a:lnTo>
                    <a:pt x="21600" y="2142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  <p:sp>
          <p:nvSpPr>
            <p:cNvPr id="273" name="Freeform 22"/>
            <p:cNvSpPr/>
            <p:nvPr/>
          </p:nvSpPr>
          <p:spPr>
            <a:xfrm>
              <a:off x="1850702" y="67962"/>
              <a:ext cx="52063" cy="42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82" y="0"/>
                  </a:moveTo>
                  <a:cubicBezTo>
                    <a:pt x="17673" y="0"/>
                    <a:pt x="21600" y="5400"/>
                    <a:pt x="21600" y="10800"/>
                  </a:cubicBezTo>
                  <a:cubicBezTo>
                    <a:pt x="21600" y="16200"/>
                    <a:pt x="17673" y="21600"/>
                    <a:pt x="11782" y="21600"/>
                  </a:cubicBezTo>
                  <a:cubicBezTo>
                    <a:pt x="5891" y="21600"/>
                    <a:pt x="0" y="16200"/>
                    <a:pt x="0" y="10800"/>
                  </a:cubicBezTo>
                  <a:cubicBezTo>
                    <a:pt x="0" y="5400"/>
                    <a:pt x="3927" y="0"/>
                    <a:pt x="11782" y="0"/>
                  </a:cubicBezTo>
                  <a:close/>
                </a:path>
              </a:pathLst>
            </a:custGeom>
            <a:solidFill>
              <a:srgbClr val="E9E9E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  <p:sp>
          <p:nvSpPr>
            <p:cNvPr id="274" name="Freeform 24"/>
            <p:cNvSpPr/>
            <p:nvPr/>
          </p:nvSpPr>
          <p:spPr>
            <a:xfrm>
              <a:off x="1518493" y="2682589"/>
              <a:ext cx="782179" cy="782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23" y="0"/>
                  </a:moveTo>
                  <a:lnTo>
                    <a:pt x="377" y="0"/>
                  </a:lnTo>
                  <a:lnTo>
                    <a:pt x="0" y="21600"/>
                  </a:lnTo>
                  <a:lnTo>
                    <a:pt x="21600" y="20892"/>
                  </a:lnTo>
                  <a:lnTo>
                    <a:pt x="21223" y="0"/>
                  </a:lnTo>
                  <a:close/>
                </a:path>
              </a:pathLst>
            </a:custGeom>
            <a:solidFill>
              <a:srgbClr val="DCDCD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</p:grpSp>
      <p:sp>
        <p:nvSpPr>
          <p:cNvPr id="278" name="文本框 16"/>
          <p:cNvSpPr txBox="1"/>
          <p:nvPr/>
        </p:nvSpPr>
        <p:spPr>
          <a:xfrm>
            <a:off x="4629150" y="500389"/>
            <a:ext cx="33147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dirty="0" smtClean="0"/>
              <a:t>应用</a:t>
            </a:r>
            <a:endParaRPr dirty="0"/>
          </a:p>
        </p:txBody>
      </p:sp>
      <p:sp>
        <p:nvSpPr>
          <p:cNvPr id="279" name="矩形 17"/>
          <p:cNvSpPr/>
          <p:nvPr/>
        </p:nvSpPr>
        <p:spPr>
          <a:xfrm>
            <a:off x="1668291" y="2513732"/>
            <a:ext cx="3313729" cy="209147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0" name="矩形 18"/>
          <p:cNvSpPr/>
          <p:nvPr/>
        </p:nvSpPr>
        <p:spPr>
          <a:xfrm>
            <a:off x="6096000" y="2141827"/>
            <a:ext cx="5467350" cy="1200151"/>
          </a:xfrm>
          <a:prstGeom prst="rect">
            <a:avLst/>
          </a:prstGeom>
          <a:gradFill>
            <a:gsLst>
              <a:gs pos="0">
                <a:srgbClr val="FFFFFF">
                  <a:alpha val="50000"/>
                </a:srgbClr>
              </a:gs>
              <a:gs pos="32100">
                <a:srgbClr val="FFFFFF">
                  <a:alpha val="30000"/>
                </a:srgbClr>
              </a:gs>
              <a:gs pos="71000">
                <a:srgbClr val="FFFFFF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1" name="矩形 19"/>
          <p:cNvSpPr/>
          <p:nvPr/>
        </p:nvSpPr>
        <p:spPr>
          <a:xfrm flipH="1">
            <a:off x="6096000" y="3341978"/>
            <a:ext cx="5467350" cy="1200151"/>
          </a:xfrm>
          <a:prstGeom prst="rect">
            <a:avLst/>
          </a:prstGeom>
          <a:gradFill>
            <a:gsLst>
              <a:gs pos="0">
                <a:srgbClr val="FFFFFF">
                  <a:alpha val="50000"/>
                </a:srgbClr>
              </a:gs>
              <a:gs pos="32100">
                <a:srgbClr val="FFFFFF">
                  <a:alpha val="30000"/>
                </a:srgbClr>
              </a:gs>
              <a:gs pos="71000">
                <a:srgbClr val="FFFFFF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2" name="矩形 20"/>
          <p:cNvSpPr/>
          <p:nvPr/>
        </p:nvSpPr>
        <p:spPr>
          <a:xfrm>
            <a:off x="6096000" y="4542128"/>
            <a:ext cx="5467350" cy="1200151"/>
          </a:xfrm>
          <a:prstGeom prst="rect">
            <a:avLst/>
          </a:prstGeom>
          <a:gradFill>
            <a:gsLst>
              <a:gs pos="0">
                <a:srgbClr val="FFFFFF">
                  <a:alpha val="50000"/>
                </a:srgbClr>
              </a:gs>
              <a:gs pos="32100">
                <a:srgbClr val="FFFFFF">
                  <a:alpha val="30000"/>
                </a:srgbClr>
              </a:gs>
              <a:gs pos="71000">
                <a:srgbClr val="FFFFFF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3" name="文本框 21"/>
          <p:cNvSpPr txBox="1"/>
          <p:nvPr/>
        </p:nvSpPr>
        <p:spPr>
          <a:xfrm>
            <a:off x="6454526" y="2268111"/>
            <a:ext cx="4194424" cy="43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lvl="0"/>
            <a:r>
              <a:rPr lang="zh-CN" altLang="en-US" sz="2000" dirty="0" smtClean="0"/>
              <a:t>棋类游戏</a:t>
            </a:r>
            <a:endParaRPr lang="zh-CN" altLang="zh-CN" sz="2000" dirty="0"/>
          </a:p>
        </p:txBody>
      </p:sp>
      <p:sp>
        <p:nvSpPr>
          <p:cNvPr id="284" name="文本框 22"/>
          <p:cNvSpPr txBox="1"/>
          <p:nvPr/>
        </p:nvSpPr>
        <p:spPr>
          <a:xfrm>
            <a:off x="7197476" y="3419340"/>
            <a:ext cx="4194424" cy="43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sz="2000" dirty="0" smtClean="0"/>
              <a:t>无声通讯</a:t>
            </a:r>
            <a:endParaRPr lang="zh-CN" altLang="en-US" sz="2000" dirty="0"/>
          </a:p>
        </p:txBody>
      </p:sp>
      <p:sp>
        <p:nvSpPr>
          <p:cNvPr id="285" name="文本框 23"/>
          <p:cNvSpPr txBox="1"/>
          <p:nvPr/>
        </p:nvSpPr>
        <p:spPr>
          <a:xfrm>
            <a:off x="6454526" y="4600033"/>
            <a:ext cx="4194424" cy="43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sz="2000" dirty="0" smtClean="0"/>
              <a:t>物联网控制器</a:t>
            </a:r>
            <a:endParaRPr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8" grpId="0" animBg="1"/>
      <p:bldP spid="279" grpId="0" animBg="1"/>
      <p:bldP spid="280" grpId="0" animBg="1"/>
      <p:bldP spid="281" grpId="0" animBg="1"/>
      <p:bldP spid="282" grpId="0" animBg="1"/>
      <p:bldP spid="283" grpId="0" animBg="1"/>
      <p:bldP spid="284" grpId="0" animBg="1"/>
      <p:bldP spid="28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5024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Freeform 5"/>
          <p:cNvSpPr/>
          <p:nvPr/>
        </p:nvSpPr>
        <p:spPr>
          <a:xfrm>
            <a:off x="5057373" y="1752300"/>
            <a:ext cx="2025916" cy="110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997" extrusionOk="0">
                <a:moveTo>
                  <a:pt x="9474" y="15907"/>
                </a:moveTo>
                <a:cubicBezTo>
                  <a:pt x="10773" y="19997"/>
                  <a:pt x="10773" y="19997"/>
                  <a:pt x="10773" y="19997"/>
                </a:cubicBezTo>
                <a:cubicBezTo>
                  <a:pt x="12045" y="15907"/>
                  <a:pt x="12045" y="15907"/>
                  <a:pt x="12045" y="15907"/>
                </a:cubicBezTo>
                <a:cubicBezTo>
                  <a:pt x="13859" y="16228"/>
                  <a:pt x="15564" y="17148"/>
                  <a:pt x="17080" y="18572"/>
                </a:cubicBezTo>
                <a:cubicBezTo>
                  <a:pt x="21600" y="4785"/>
                  <a:pt x="21600" y="4785"/>
                  <a:pt x="21600" y="4785"/>
                </a:cubicBezTo>
                <a:cubicBezTo>
                  <a:pt x="14887" y="-1557"/>
                  <a:pt x="6740" y="-1603"/>
                  <a:pt x="0" y="4693"/>
                </a:cubicBezTo>
                <a:cubicBezTo>
                  <a:pt x="4493" y="18526"/>
                  <a:pt x="4493" y="18526"/>
                  <a:pt x="4493" y="18526"/>
                </a:cubicBezTo>
                <a:cubicBezTo>
                  <a:pt x="6009" y="17102"/>
                  <a:pt x="7687" y="16183"/>
                  <a:pt x="9474" y="1590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1" name="Freeform 6"/>
          <p:cNvSpPr/>
          <p:nvPr/>
        </p:nvSpPr>
        <p:spPr>
          <a:xfrm>
            <a:off x="5035482" y="4835121"/>
            <a:ext cx="2025917" cy="10982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946" extrusionOk="0">
                <a:moveTo>
                  <a:pt x="9717" y="4015"/>
                </a:moveTo>
                <a:cubicBezTo>
                  <a:pt x="10989" y="0"/>
                  <a:pt x="10989" y="0"/>
                  <a:pt x="10989" y="0"/>
                </a:cubicBezTo>
                <a:cubicBezTo>
                  <a:pt x="12208" y="4015"/>
                  <a:pt x="12208" y="4015"/>
                  <a:pt x="12208" y="4015"/>
                </a:cubicBezTo>
                <a:cubicBezTo>
                  <a:pt x="13994" y="3692"/>
                  <a:pt x="15672" y="2815"/>
                  <a:pt x="17161" y="1431"/>
                </a:cubicBezTo>
                <a:cubicBezTo>
                  <a:pt x="21600" y="15369"/>
                  <a:pt x="21600" y="15369"/>
                  <a:pt x="21600" y="15369"/>
                </a:cubicBezTo>
                <a:cubicBezTo>
                  <a:pt x="14833" y="21600"/>
                  <a:pt x="6659" y="21462"/>
                  <a:pt x="0" y="15000"/>
                </a:cubicBezTo>
                <a:cubicBezTo>
                  <a:pt x="4574" y="1200"/>
                  <a:pt x="4574" y="1200"/>
                  <a:pt x="4574" y="1200"/>
                </a:cubicBezTo>
                <a:cubicBezTo>
                  <a:pt x="6117" y="2723"/>
                  <a:pt x="7877" y="3692"/>
                  <a:pt x="9717" y="4015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2" name="Freeform 7"/>
          <p:cNvSpPr/>
          <p:nvPr/>
        </p:nvSpPr>
        <p:spPr>
          <a:xfrm>
            <a:off x="3975100" y="3854996"/>
            <a:ext cx="1454379" cy="1770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664" y="6136"/>
                </a:moveTo>
                <a:cubicBezTo>
                  <a:pt x="18358" y="6012"/>
                  <a:pt x="18358" y="6012"/>
                  <a:pt x="18358" y="6012"/>
                </a:cubicBezTo>
                <a:cubicBezTo>
                  <a:pt x="16436" y="8584"/>
                  <a:pt x="16436" y="8584"/>
                  <a:pt x="16436" y="8584"/>
                </a:cubicBezTo>
                <a:cubicBezTo>
                  <a:pt x="17830" y="10165"/>
                  <a:pt x="19602" y="11497"/>
                  <a:pt x="21600" y="12520"/>
                </a:cubicBezTo>
                <a:cubicBezTo>
                  <a:pt x="14852" y="21600"/>
                  <a:pt x="14852" y="21600"/>
                  <a:pt x="14852" y="21600"/>
                </a:cubicBezTo>
                <a:cubicBezTo>
                  <a:pt x="5730" y="17013"/>
                  <a:pt x="113" y="8894"/>
                  <a:pt x="0" y="93"/>
                </a:cubicBezTo>
                <a:cubicBezTo>
                  <a:pt x="12968" y="0"/>
                  <a:pt x="12968" y="0"/>
                  <a:pt x="12968" y="0"/>
                </a:cubicBezTo>
                <a:cubicBezTo>
                  <a:pt x="13005" y="2200"/>
                  <a:pt x="13608" y="4277"/>
                  <a:pt x="14664" y="6136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3" name="Freeform 8"/>
          <p:cNvSpPr/>
          <p:nvPr/>
        </p:nvSpPr>
        <p:spPr>
          <a:xfrm>
            <a:off x="3977533" y="2047967"/>
            <a:ext cx="1464109" cy="1770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98" y="13729"/>
                </a:moveTo>
                <a:cubicBezTo>
                  <a:pt x="17856" y="16239"/>
                  <a:pt x="17856" y="16239"/>
                  <a:pt x="17856" y="16239"/>
                </a:cubicBezTo>
                <a:cubicBezTo>
                  <a:pt x="14188" y="16239"/>
                  <a:pt x="14188" y="16239"/>
                  <a:pt x="14188" y="16239"/>
                </a:cubicBezTo>
                <a:cubicBezTo>
                  <a:pt x="13364" y="17912"/>
                  <a:pt x="12878" y="19710"/>
                  <a:pt x="12840" y="21600"/>
                </a:cubicBezTo>
                <a:cubicBezTo>
                  <a:pt x="0" y="21352"/>
                  <a:pt x="0" y="21352"/>
                  <a:pt x="0" y="21352"/>
                </a:cubicBezTo>
                <a:cubicBezTo>
                  <a:pt x="225" y="12582"/>
                  <a:pt x="5915" y="4494"/>
                  <a:pt x="15049" y="0"/>
                </a:cubicBezTo>
                <a:cubicBezTo>
                  <a:pt x="21600" y="9142"/>
                  <a:pt x="21600" y="9142"/>
                  <a:pt x="21600" y="9142"/>
                </a:cubicBezTo>
                <a:cubicBezTo>
                  <a:pt x="19279" y="10289"/>
                  <a:pt x="17295" y="11869"/>
                  <a:pt x="15798" y="13729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4" name="Freeform 9"/>
          <p:cNvSpPr/>
          <p:nvPr/>
        </p:nvSpPr>
        <p:spPr>
          <a:xfrm>
            <a:off x="6689293" y="3869588"/>
            <a:ext cx="1464108" cy="1770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02" y="7840"/>
                </a:moveTo>
                <a:cubicBezTo>
                  <a:pt x="3744" y="5330"/>
                  <a:pt x="3744" y="5330"/>
                  <a:pt x="3744" y="5330"/>
                </a:cubicBezTo>
                <a:cubicBezTo>
                  <a:pt x="7412" y="5330"/>
                  <a:pt x="7412" y="5330"/>
                  <a:pt x="7412" y="5330"/>
                </a:cubicBezTo>
                <a:cubicBezTo>
                  <a:pt x="8236" y="3688"/>
                  <a:pt x="8722" y="1890"/>
                  <a:pt x="8760" y="0"/>
                </a:cubicBezTo>
                <a:cubicBezTo>
                  <a:pt x="21600" y="217"/>
                  <a:pt x="21600" y="217"/>
                  <a:pt x="21600" y="217"/>
                </a:cubicBezTo>
                <a:cubicBezTo>
                  <a:pt x="21375" y="9018"/>
                  <a:pt x="15685" y="17075"/>
                  <a:pt x="6551" y="21600"/>
                </a:cubicBezTo>
                <a:cubicBezTo>
                  <a:pt x="0" y="12427"/>
                  <a:pt x="0" y="12427"/>
                  <a:pt x="0" y="12427"/>
                </a:cubicBezTo>
                <a:cubicBezTo>
                  <a:pt x="2321" y="11280"/>
                  <a:pt x="4305" y="9731"/>
                  <a:pt x="5802" y="784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5" name="Freeform 10"/>
          <p:cNvSpPr/>
          <p:nvPr/>
        </p:nvSpPr>
        <p:spPr>
          <a:xfrm>
            <a:off x="6696588" y="2057697"/>
            <a:ext cx="1456811" cy="1770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9080"/>
                </a:moveTo>
                <a:cubicBezTo>
                  <a:pt x="6698" y="0"/>
                  <a:pt x="6698" y="0"/>
                  <a:pt x="6698" y="0"/>
                </a:cubicBezTo>
                <a:cubicBezTo>
                  <a:pt x="15843" y="4556"/>
                  <a:pt x="21487" y="12675"/>
                  <a:pt x="21600" y="21445"/>
                </a:cubicBezTo>
                <a:cubicBezTo>
                  <a:pt x="8693" y="21600"/>
                  <a:pt x="8693" y="21600"/>
                  <a:pt x="8693" y="21600"/>
                </a:cubicBezTo>
                <a:cubicBezTo>
                  <a:pt x="8655" y="19524"/>
                  <a:pt x="8091" y="17540"/>
                  <a:pt x="7150" y="15743"/>
                </a:cubicBezTo>
                <a:cubicBezTo>
                  <a:pt x="3424" y="15836"/>
                  <a:pt x="3424" y="15836"/>
                  <a:pt x="3424" y="15836"/>
                </a:cubicBezTo>
                <a:cubicBezTo>
                  <a:pt x="5419" y="13264"/>
                  <a:pt x="5419" y="13264"/>
                  <a:pt x="5419" y="13264"/>
                </a:cubicBezTo>
                <a:cubicBezTo>
                  <a:pt x="3989" y="11590"/>
                  <a:pt x="2145" y="10165"/>
                  <a:pt x="0" y="908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29" name="Group 12"/>
          <p:cNvGrpSpPr/>
          <p:nvPr/>
        </p:nvGrpSpPr>
        <p:grpSpPr>
          <a:xfrm>
            <a:off x="4341665" y="4340912"/>
            <a:ext cx="701338" cy="570697"/>
            <a:chOff x="0" y="0"/>
            <a:chExt cx="701336" cy="570695"/>
          </a:xfrm>
        </p:grpSpPr>
        <p:sp>
          <p:nvSpPr>
            <p:cNvPr id="226" name="Freeform 5"/>
            <p:cNvSpPr/>
            <p:nvPr/>
          </p:nvSpPr>
          <p:spPr>
            <a:xfrm>
              <a:off x="-1" y="0"/>
              <a:ext cx="701338" cy="5706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12" y="0"/>
                  </a:moveTo>
                  <a:cubicBezTo>
                    <a:pt x="0" y="11923"/>
                    <a:pt x="0" y="11923"/>
                    <a:pt x="0" y="11923"/>
                  </a:cubicBezTo>
                  <a:cubicBezTo>
                    <a:pt x="0" y="11923"/>
                    <a:pt x="706" y="13478"/>
                    <a:pt x="2118" y="11923"/>
                  </a:cubicBezTo>
                  <a:cubicBezTo>
                    <a:pt x="2965" y="11059"/>
                    <a:pt x="2965" y="11059"/>
                    <a:pt x="2965" y="11059"/>
                  </a:cubicBezTo>
                  <a:cubicBezTo>
                    <a:pt x="2965" y="20909"/>
                    <a:pt x="2965" y="20909"/>
                    <a:pt x="2965" y="20909"/>
                  </a:cubicBezTo>
                  <a:cubicBezTo>
                    <a:pt x="2965" y="20909"/>
                    <a:pt x="2965" y="21600"/>
                    <a:pt x="3388" y="21600"/>
                  </a:cubicBezTo>
                  <a:cubicBezTo>
                    <a:pt x="3953" y="21600"/>
                    <a:pt x="8753" y="21600"/>
                    <a:pt x="8753" y="21600"/>
                  </a:cubicBezTo>
                  <a:cubicBezTo>
                    <a:pt x="8894" y="16070"/>
                    <a:pt x="8894" y="16070"/>
                    <a:pt x="8894" y="16070"/>
                  </a:cubicBezTo>
                  <a:cubicBezTo>
                    <a:pt x="8894" y="16070"/>
                    <a:pt x="8753" y="15206"/>
                    <a:pt x="9459" y="15206"/>
                  </a:cubicBezTo>
                  <a:cubicBezTo>
                    <a:pt x="11718" y="15206"/>
                    <a:pt x="11718" y="15206"/>
                    <a:pt x="11718" y="15206"/>
                  </a:cubicBezTo>
                  <a:cubicBezTo>
                    <a:pt x="12565" y="15206"/>
                    <a:pt x="12565" y="16070"/>
                    <a:pt x="12565" y="16070"/>
                  </a:cubicBezTo>
                  <a:cubicBezTo>
                    <a:pt x="12565" y="21600"/>
                    <a:pt x="12565" y="21600"/>
                    <a:pt x="12565" y="21600"/>
                  </a:cubicBezTo>
                  <a:cubicBezTo>
                    <a:pt x="12565" y="21600"/>
                    <a:pt x="17082" y="21600"/>
                    <a:pt x="17788" y="21600"/>
                  </a:cubicBezTo>
                  <a:cubicBezTo>
                    <a:pt x="18494" y="21600"/>
                    <a:pt x="18353" y="20736"/>
                    <a:pt x="18353" y="20736"/>
                  </a:cubicBezTo>
                  <a:cubicBezTo>
                    <a:pt x="18353" y="10886"/>
                    <a:pt x="18353" y="10886"/>
                    <a:pt x="18353" y="10886"/>
                  </a:cubicBezTo>
                  <a:cubicBezTo>
                    <a:pt x="19200" y="11923"/>
                    <a:pt x="19200" y="11923"/>
                    <a:pt x="19200" y="11923"/>
                  </a:cubicBezTo>
                  <a:cubicBezTo>
                    <a:pt x="20894" y="13306"/>
                    <a:pt x="21600" y="11923"/>
                    <a:pt x="21600" y="11923"/>
                  </a:cubicBezTo>
                  <a:lnTo>
                    <a:pt x="11012" y="0"/>
                  </a:lnTo>
                  <a:close/>
                  <a:moveTo>
                    <a:pt x="10729" y="13133"/>
                  </a:moveTo>
                  <a:cubicBezTo>
                    <a:pt x="9459" y="13133"/>
                    <a:pt x="8471" y="11923"/>
                    <a:pt x="8471" y="10368"/>
                  </a:cubicBezTo>
                  <a:cubicBezTo>
                    <a:pt x="8471" y="8640"/>
                    <a:pt x="9459" y="7430"/>
                    <a:pt x="10729" y="7430"/>
                  </a:cubicBezTo>
                  <a:cubicBezTo>
                    <a:pt x="12000" y="7430"/>
                    <a:pt x="12988" y="8640"/>
                    <a:pt x="12988" y="10368"/>
                  </a:cubicBezTo>
                  <a:cubicBezTo>
                    <a:pt x="12988" y="11923"/>
                    <a:pt x="12000" y="13133"/>
                    <a:pt x="10729" y="1313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" name="Freeform 6"/>
            <p:cNvSpPr/>
            <p:nvPr/>
          </p:nvSpPr>
          <p:spPr>
            <a:xfrm>
              <a:off x="550068" y="72195"/>
              <a:ext cx="68760" cy="1409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2644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" name="Oval 7"/>
            <p:cNvSpPr/>
            <p:nvPr/>
          </p:nvSpPr>
          <p:spPr>
            <a:xfrm>
              <a:off x="312851" y="233778"/>
              <a:ext cx="72199" cy="7563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30" name="Freeform 34"/>
          <p:cNvSpPr/>
          <p:nvPr/>
        </p:nvSpPr>
        <p:spPr>
          <a:xfrm>
            <a:off x="7170842" y="2797044"/>
            <a:ext cx="508305" cy="449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8640"/>
                </a:moveTo>
                <a:cubicBezTo>
                  <a:pt x="21600" y="3960"/>
                  <a:pt x="16835" y="0"/>
                  <a:pt x="10800" y="0"/>
                </a:cubicBezTo>
                <a:cubicBezTo>
                  <a:pt x="4924" y="0"/>
                  <a:pt x="0" y="3960"/>
                  <a:pt x="0" y="8640"/>
                </a:cubicBezTo>
                <a:cubicBezTo>
                  <a:pt x="0" y="12060"/>
                  <a:pt x="2382" y="14940"/>
                  <a:pt x="5876" y="16380"/>
                </a:cubicBezTo>
                <a:cubicBezTo>
                  <a:pt x="6035" y="17280"/>
                  <a:pt x="5876" y="19080"/>
                  <a:pt x="3494" y="21600"/>
                </a:cubicBezTo>
                <a:cubicBezTo>
                  <a:pt x="3494" y="21600"/>
                  <a:pt x="8576" y="19980"/>
                  <a:pt x="11594" y="17280"/>
                </a:cubicBezTo>
                <a:cubicBezTo>
                  <a:pt x="17153" y="16920"/>
                  <a:pt x="21600" y="13140"/>
                  <a:pt x="21600" y="864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1" name="Freeform 55"/>
          <p:cNvSpPr/>
          <p:nvPr/>
        </p:nvSpPr>
        <p:spPr>
          <a:xfrm>
            <a:off x="5764907" y="5168315"/>
            <a:ext cx="589247" cy="6299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02" h="21600" extrusionOk="0">
                <a:moveTo>
                  <a:pt x="13731" y="14720"/>
                </a:moveTo>
                <a:cubicBezTo>
                  <a:pt x="21433" y="10080"/>
                  <a:pt x="21098" y="4160"/>
                  <a:pt x="21098" y="4160"/>
                </a:cubicBezTo>
                <a:cubicBezTo>
                  <a:pt x="21098" y="3360"/>
                  <a:pt x="21098" y="3360"/>
                  <a:pt x="21098" y="3360"/>
                </a:cubicBezTo>
                <a:cubicBezTo>
                  <a:pt x="21098" y="3360"/>
                  <a:pt x="21266" y="1600"/>
                  <a:pt x="19424" y="1600"/>
                </a:cubicBezTo>
                <a:cubicBezTo>
                  <a:pt x="18921" y="1600"/>
                  <a:pt x="18586" y="1600"/>
                  <a:pt x="18586" y="1600"/>
                </a:cubicBezTo>
                <a:cubicBezTo>
                  <a:pt x="17749" y="1600"/>
                  <a:pt x="17749" y="2560"/>
                  <a:pt x="17749" y="2560"/>
                </a:cubicBezTo>
                <a:cubicBezTo>
                  <a:pt x="17749" y="2560"/>
                  <a:pt x="17247" y="2560"/>
                  <a:pt x="16745" y="2560"/>
                </a:cubicBezTo>
                <a:cubicBezTo>
                  <a:pt x="16745" y="1920"/>
                  <a:pt x="16745" y="0"/>
                  <a:pt x="16745" y="0"/>
                </a:cubicBezTo>
                <a:cubicBezTo>
                  <a:pt x="9210" y="1120"/>
                  <a:pt x="4354" y="0"/>
                  <a:pt x="4354" y="0"/>
                </a:cubicBezTo>
                <a:cubicBezTo>
                  <a:pt x="4354" y="2560"/>
                  <a:pt x="4354" y="2560"/>
                  <a:pt x="4354" y="2560"/>
                </a:cubicBezTo>
                <a:cubicBezTo>
                  <a:pt x="3684" y="2560"/>
                  <a:pt x="3517" y="2560"/>
                  <a:pt x="3517" y="2560"/>
                </a:cubicBezTo>
                <a:cubicBezTo>
                  <a:pt x="3517" y="2560"/>
                  <a:pt x="3517" y="1600"/>
                  <a:pt x="2680" y="1600"/>
                </a:cubicBezTo>
                <a:cubicBezTo>
                  <a:pt x="2680" y="1600"/>
                  <a:pt x="2345" y="1600"/>
                  <a:pt x="1842" y="1600"/>
                </a:cubicBezTo>
                <a:cubicBezTo>
                  <a:pt x="0" y="1600"/>
                  <a:pt x="0" y="3360"/>
                  <a:pt x="0" y="3360"/>
                </a:cubicBezTo>
                <a:cubicBezTo>
                  <a:pt x="0" y="4160"/>
                  <a:pt x="0" y="4160"/>
                  <a:pt x="0" y="4160"/>
                </a:cubicBezTo>
                <a:cubicBezTo>
                  <a:pt x="0" y="4160"/>
                  <a:pt x="-167" y="10080"/>
                  <a:pt x="7535" y="14720"/>
                </a:cubicBezTo>
                <a:cubicBezTo>
                  <a:pt x="7535" y="14720"/>
                  <a:pt x="8540" y="15680"/>
                  <a:pt x="9712" y="15680"/>
                </a:cubicBezTo>
                <a:cubicBezTo>
                  <a:pt x="9712" y="16480"/>
                  <a:pt x="9712" y="16480"/>
                  <a:pt x="9712" y="16480"/>
                </a:cubicBezTo>
                <a:cubicBezTo>
                  <a:pt x="9712" y="16480"/>
                  <a:pt x="8875" y="16480"/>
                  <a:pt x="8875" y="16960"/>
                </a:cubicBezTo>
                <a:cubicBezTo>
                  <a:pt x="8875" y="17440"/>
                  <a:pt x="9712" y="17280"/>
                  <a:pt x="9712" y="17280"/>
                </a:cubicBezTo>
                <a:cubicBezTo>
                  <a:pt x="9712" y="18240"/>
                  <a:pt x="9712" y="18240"/>
                  <a:pt x="9712" y="18240"/>
                </a:cubicBezTo>
                <a:cubicBezTo>
                  <a:pt x="9712" y="18240"/>
                  <a:pt x="9545" y="19040"/>
                  <a:pt x="8875" y="19040"/>
                </a:cubicBezTo>
                <a:cubicBezTo>
                  <a:pt x="8875" y="19840"/>
                  <a:pt x="7870" y="19840"/>
                  <a:pt x="7870" y="19840"/>
                </a:cubicBezTo>
                <a:cubicBezTo>
                  <a:pt x="7870" y="19840"/>
                  <a:pt x="7033" y="20000"/>
                  <a:pt x="7033" y="20640"/>
                </a:cubicBezTo>
                <a:cubicBezTo>
                  <a:pt x="7033" y="20640"/>
                  <a:pt x="6866" y="21600"/>
                  <a:pt x="8038" y="21600"/>
                </a:cubicBezTo>
                <a:cubicBezTo>
                  <a:pt x="9210" y="21600"/>
                  <a:pt x="13228" y="21600"/>
                  <a:pt x="13228" y="21600"/>
                </a:cubicBezTo>
                <a:cubicBezTo>
                  <a:pt x="14066" y="21600"/>
                  <a:pt x="14066" y="20640"/>
                  <a:pt x="14066" y="20640"/>
                </a:cubicBezTo>
                <a:cubicBezTo>
                  <a:pt x="14066" y="20640"/>
                  <a:pt x="14066" y="19840"/>
                  <a:pt x="13228" y="19840"/>
                </a:cubicBezTo>
                <a:cubicBezTo>
                  <a:pt x="12224" y="19840"/>
                  <a:pt x="12224" y="19040"/>
                  <a:pt x="12224" y="19040"/>
                </a:cubicBezTo>
                <a:cubicBezTo>
                  <a:pt x="12224" y="19040"/>
                  <a:pt x="11386" y="19040"/>
                  <a:pt x="11386" y="18240"/>
                </a:cubicBezTo>
                <a:cubicBezTo>
                  <a:pt x="11386" y="17280"/>
                  <a:pt x="11386" y="17280"/>
                  <a:pt x="11386" y="17280"/>
                </a:cubicBezTo>
                <a:cubicBezTo>
                  <a:pt x="11386" y="17280"/>
                  <a:pt x="12391" y="17440"/>
                  <a:pt x="12391" y="16960"/>
                </a:cubicBezTo>
                <a:cubicBezTo>
                  <a:pt x="12391" y="16480"/>
                  <a:pt x="11386" y="16480"/>
                  <a:pt x="11386" y="16480"/>
                </a:cubicBezTo>
                <a:cubicBezTo>
                  <a:pt x="11386" y="15680"/>
                  <a:pt x="11386" y="15680"/>
                  <a:pt x="11386" y="15680"/>
                </a:cubicBezTo>
                <a:cubicBezTo>
                  <a:pt x="12391" y="15680"/>
                  <a:pt x="13061" y="15360"/>
                  <a:pt x="13731" y="14720"/>
                </a:cubicBezTo>
                <a:close/>
                <a:moveTo>
                  <a:pt x="16745" y="3360"/>
                </a:moveTo>
                <a:cubicBezTo>
                  <a:pt x="17080" y="3360"/>
                  <a:pt x="17749" y="3360"/>
                  <a:pt x="17749" y="3360"/>
                </a:cubicBezTo>
                <a:cubicBezTo>
                  <a:pt x="18586" y="3360"/>
                  <a:pt x="18586" y="2560"/>
                  <a:pt x="18586" y="2560"/>
                </a:cubicBezTo>
                <a:cubicBezTo>
                  <a:pt x="19424" y="2560"/>
                  <a:pt x="19424" y="3360"/>
                  <a:pt x="19424" y="3360"/>
                </a:cubicBezTo>
                <a:cubicBezTo>
                  <a:pt x="19424" y="4160"/>
                  <a:pt x="19424" y="4160"/>
                  <a:pt x="19424" y="4160"/>
                </a:cubicBezTo>
                <a:cubicBezTo>
                  <a:pt x="19424" y="4160"/>
                  <a:pt x="19256" y="7520"/>
                  <a:pt x="15070" y="11360"/>
                </a:cubicBezTo>
                <a:cubicBezTo>
                  <a:pt x="15907" y="9760"/>
                  <a:pt x="16745" y="6080"/>
                  <a:pt x="16745" y="3360"/>
                </a:cubicBezTo>
                <a:close/>
                <a:moveTo>
                  <a:pt x="5861" y="11520"/>
                </a:moveTo>
                <a:cubicBezTo>
                  <a:pt x="1675" y="7680"/>
                  <a:pt x="1507" y="4320"/>
                  <a:pt x="1507" y="4320"/>
                </a:cubicBezTo>
                <a:cubicBezTo>
                  <a:pt x="1507" y="3520"/>
                  <a:pt x="1507" y="3520"/>
                  <a:pt x="1507" y="3520"/>
                </a:cubicBezTo>
                <a:cubicBezTo>
                  <a:pt x="1507" y="3520"/>
                  <a:pt x="1507" y="2720"/>
                  <a:pt x="2345" y="2720"/>
                </a:cubicBezTo>
                <a:cubicBezTo>
                  <a:pt x="2345" y="2720"/>
                  <a:pt x="2345" y="3520"/>
                  <a:pt x="3182" y="3520"/>
                </a:cubicBezTo>
                <a:cubicBezTo>
                  <a:pt x="3182" y="3520"/>
                  <a:pt x="3852" y="3520"/>
                  <a:pt x="4186" y="3520"/>
                </a:cubicBezTo>
                <a:cubicBezTo>
                  <a:pt x="4186" y="6240"/>
                  <a:pt x="4856" y="9920"/>
                  <a:pt x="5861" y="1152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234" name="Group 25"/>
          <p:cNvGrpSpPr/>
          <p:nvPr/>
        </p:nvGrpSpPr>
        <p:grpSpPr>
          <a:xfrm>
            <a:off x="4375284" y="2798127"/>
            <a:ext cx="481770" cy="474124"/>
            <a:chOff x="0" y="0"/>
            <a:chExt cx="481768" cy="474122"/>
          </a:xfrm>
        </p:grpSpPr>
        <p:sp>
          <p:nvSpPr>
            <p:cNvPr id="232" name="Freeform 59"/>
            <p:cNvSpPr/>
            <p:nvPr/>
          </p:nvSpPr>
          <p:spPr>
            <a:xfrm>
              <a:off x="-1" y="-1"/>
              <a:ext cx="481770" cy="474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44" y="13239"/>
                  </a:moveTo>
                  <a:cubicBezTo>
                    <a:pt x="18644" y="13239"/>
                    <a:pt x="21600" y="12077"/>
                    <a:pt x="21600" y="11845"/>
                  </a:cubicBezTo>
                  <a:cubicBezTo>
                    <a:pt x="21600" y="9523"/>
                    <a:pt x="21600" y="9523"/>
                    <a:pt x="21600" y="9523"/>
                  </a:cubicBezTo>
                  <a:cubicBezTo>
                    <a:pt x="21600" y="9290"/>
                    <a:pt x="18644" y="8361"/>
                    <a:pt x="18644" y="8361"/>
                  </a:cubicBezTo>
                  <a:cubicBezTo>
                    <a:pt x="18189" y="6968"/>
                    <a:pt x="18189" y="6968"/>
                    <a:pt x="18189" y="6968"/>
                  </a:cubicBezTo>
                  <a:cubicBezTo>
                    <a:pt x="18189" y="6968"/>
                    <a:pt x="19326" y="3948"/>
                    <a:pt x="19326" y="3948"/>
                  </a:cubicBezTo>
                  <a:cubicBezTo>
                    <a:pt x="17507" y="2323"/>
                    <a:pt x="17507" y="2323"/>
                    <a:pt x="17507" y="2323"/>
                  </a:cubicBezTo>
                  <a:cubicBezTo>
                    <a:pt x="17507" y="2090"/>
                    <a:pt x="14552" y="3484"/>
                    <a:pt x="14552" y="3484"/>
                  </a:cubicBezTo>
                  <a:cubicBezTo>
                    <a:pt x="13415" y="3019"/>
                    <a:pt x="13415" y="3019"/>
                    <a:pt x="13415" y="3019"/>
                  </a:cubicBezTo>
                  <a:cubicBezTo>
                    <a:pt x="13415" y="3019"/>
                    <a:pt x="12051" y="0"/>
                    <a:pt x="12051" y="0"/>
                  </a:cubicBezTo>
                  <a:cubicBezTo>
                    <a:pt x="9549" y="0"/>
                    <a:pt x="9549" y="0"/>
                    <a:pt x="9549" y="0"/>
                  </a:cubicBezTo>
                  <a:cubicBezTo>
                    <a:pt x="9549" y="0"/>
                    <a:pt x="8413" y="3019"/>
                    <a:pt x="8413" y="3019"/>
                  </a:cubicBezTo>
                  <a:cubicBezTo>
                    <a:pt x="7048" y="3484"/>
                    <a:pt x="7048" y="3484"/>
                    <a:pt x="7048" y="3484"/>
                  </a:cubicBezTo>
                  <a:cubicBezTo>
                    <a:pt x="7048" y="3484"/>
                    <a:pt x="4093" y="2323"/>
                    <a:pt x="4093" y="2323"/>
                  </a:cubicBezTo>
                  <a:cubicBezTo>
                    <a:pt x="2274" y="3948"/>
                    <a:pt x="2274" y="3948"/>
                    <a:pt x="2274" y="3948"/>
                  </a:cubicBezTo>
                  <a:cubicBezTo>
                    <a:pt x="2274" y="4181"/>
                    <a:pt x="3638" y="6968"/>
                    <a:pt x="3638" y="6968"/>
                  </a:cubicBezTo>
                  <a:cubicBezTo>
                    <a:pt x="2956" y="8361"/>
                    <a:pt x="2956" y="8361"/>
                    <a:pt x="2956" y="8361"/>
                  </a:cubicBezTo>
                  <a:cubicBezTo>
                    <a:pt x="2956" y="8361"/>
                    <a:pt x="0" y="9523"/>
                    <a:pt x="0" y="9523"/>
                  </a:cubicBezTo>
                  <a:cubicBezTo>
                    <a:pt x="0" y="12077"/>
                    <a:pt x="0" y="12077"/>
                    <a:pt x="0" y="12077"/>
                  </a:cubicBezTo>
                  <a:cubicBezTo>
                    <a:pt x="0" y="12077"/>
                    <a:pt x="2956" y="13239"/>
                    <a:pt x="2956" y="13239"/>
                  </a:cubicBezTo>
                  <a:cubicBezTo>
                    <a:pt x="3638" y="14632"/>
                    <a:pt x="3638" y="14632"/>
                    <a:pt x="3638" y="14632"/>
                  </a:cubicBezTo>
                  <a:cubicBezTo>
                    <a:pt x="3638" y="14632"/>
                    <a:pt x="2274" y="17419"/>
                    <a:pt x="2501" y="17652"/>
                  </a:cubicBezTo>
                  <a:cubicBezTo>
                    <a:pt x="4093" y="19277"/>
                    <a:pt x="4093" y="19277"/>
                    <a:pt x="4093" y="19277"/>
                  </a:cubicBezTo>
                  <a:cubicBezTo>
                    <a:pt x="4320" y="19510"/>
                    <a:pt x="7048" y="18116"/>
                    <a:pt x="7048" y="18116"/>
                  </a:cubicBezTo>
                  <a:cubicBezTo>
                    <a:pt x="8413" y="18581"/>
                    <a:pt x="8413" y="18581"/>
                    <a:pt x="8413" y="18581"/>
                  </a:cubicBezTo>
                  <a:cubicBezTo>
                    <a:pt x="8413" y="18581"/>
                    <a:pt x="9549" y="21600"/>
                    <a:pt x="9777" y="21600"/>
                  </a:cubicBezTo>
                  <a:cubicBezTo>
                    <a:pt x="12051" y="21600"/>
                    <a:pt x="12051" y="21600"/>
                    <a:pt x="12051" y="21600"/>
                  </a:cubicBezTo>
                  <a:cubicBezTo>
                    <a:pt x="12278" y="21600"/>
                    <a:pt x="13415" y="18581"/>
                    <a:pt x="13415" y="18581"/>
                  </a:cubicBezTo>
                  <a:cubicBezTo>
                    <a:pt x="14552" y="18116"/>
                    <a:pt x="14552" y="18116"/>
                    <a:pt x="14552" y="18116"/>
                  </a:cubicBezTo>
                  <a:cubicBezTo>
                    <a:pt x="14552" y="18116"/>
                    <a:pt x="17507" y="19277"/>
                    <a:pt x="17735" y="19277"/>
                  </a:cubicBezTo>
                  <a:cubicBezTo>
                    <a:pt x="19326" y="17419"/>
                    <a:pt x="19326" y="17419"/>
                    <a:pt x="19326" y="17419"/>
                  </a:cubicBezTo>
                  <a:cubicBezTo>
                    <a:pt x="19554" y="17419"/>
                    <a:pt x="18189" y="14632"/>
                    <a:pt x="18189" y="14632"/>
                  </a:cubicBezTo>
                  <a:lnTo>
                    <a:pt x="18644" y="13239"/>
                  </a:lnTo>
                  <a:close/>
                  <a:moveTo>
                    <a:pt x="10914" y="14168"/>
                  </a:moveTo>
                  <a:cubicBezTo>
                    <a:pt x="8867" y="14168"/>
                    <a:pt x="7503" y="12774"/>
                    <a:pt x="7503" y="10684"/>
                  </a:cubicBezTo>
                  <a:cubicBezTo>
                    <a:pt x="7503" y="8826"/>
                    <a:pt x="8867" y="7432"/>
                    <a:pt x="10914" y="7432"/>
                  </a:cubicBezTo>
                  <a:cubicBezTo>
                    <a:pt x="12733" y="7432"/>
                    <a:pt x="14324" y="8826"/>
                    <a:pt x="14324" y="10684"/>
                  </a:cubicBezTo>
                  <a:cubicBezTo>
                    <a:pt x="14324" y="12774"/>
                    <a:pt x="12733" y="14168"/>
                    <a:pt x="10914" y="1416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" name="Oval 60"/>
            <p:cNvSpPr/>
            <p:nvPr/>
          </p:nvSpPr>
          <p:spPr>
            <a:xfrm>
              <a:off x="191178" y="187356"/>
              <a:ext cx="99413" cy="9559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39" name="Group 28"/>
          <p:cNvGrpSpPr/>
          <p:nvPr/>
        </p:nvGrpSpPr>
        <p:grpSpPr>
          <a:xfrm>
            <a:off x="7266577" y="4395427"/>
            <a:ext cx="411681" cy="516184"/>
            <a:chOff x="0" y="0"/>
            <a:chExt cx="411680" cy="516182"/>
          </a:xfrm>
        </p:grpSpPr>
        <p:sp>
          <p:nvSpPr>
            <p:cNvPr id="235" name="Freeform 80"/>
            <p:cNvSpPr/>
            <p:nvPr/>
          </p:nvSpPr>
          <p:spPr>
            <a:xfrm>
              <a:off x="0" y="215339"/>
              <a:ext cx="411681" cy="1710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8640"/>
                  </a:moveTo>
                  <a:cubicBezTo>
                    <a:pt x="5731" y="8640"/>
                    <a:pt x="1543" y="4860"/>
                    <a:pt x="441" y="0"/>
                  </a:cubicBezTo>
                  <a:cubicBezTo>
                    <a:pt x="220" y="1080"/>
                    <a:pt x="0" y="1620"/>
                    <a:pt x="0" y="270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0" y="16740"/>
                    <a:pt x="4849" y="21600"/>
                    <a:pt x="10800" y="21600"/>
                  </a:cubicBezTo>
                  <a:cubicBezTo>
                    <a:pt x="16751" y="21600"/>
                    <a:pt x="21600" y="16740"/>
                    <a:pt x="21600" y="10800"/>
                  </a:cubicBezTo>
                  <a:cubicBezTo>
                    <a:pt x="21600" y="2700"/>
                    <a:pt x="21600" y="2700"/>
                    <a:pt x="21600" y="2700"/>
                  </a:cubicBezTo>
                  <a:cubicBezTo>
                    <a:pt x="21600" y="1620"/>
                    <a:pt x="21380" y="1080"/>
                    <a:pt x="21159" y="0"/>
                  </a:cubicBezTo>
                  <a:cubicBezTo>
                    <a:pt x="20057" y="4860"/>
                    <a:pt x="15869" y="8640"/>
                    <a:pt x="10800" y="864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" name="Freeform 81"/>
            <p:cNvSpPr/>
            <p:nvPr/>
          </p:nvSpPr>
          <p:spPr>
            <a:xfrm>
              <a:off x="0" y="348343"/>
              <a:ext cx="411681" cy="1678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8100"/>
                  </a:moveTo>
                  <a:cubicBezTo>
                    <a:pt x="5731" y="8100"/>
                    <a:pt x="1543" y="4860"/>
                    <a:pt x="441" y="0"/>
                  </a:cubicBezTo>
                  <a:cubicBezTo>
                    <a:pt x="220" y="540"/>
                    <a:pt x="0" y="1620"/>
                    <a:pt x="0" y="2160"/>
                  </a:cubicBezTo>
                  <a:cubicBezTo>
                    <a:pt x="0" y="10260"/>
                    <a:pt x="0" y="10260"/>
                    <a:pt x="0" y="10260"/>
                  </a:cubicBezTo>
                  <a:cubicBezTo>
                    <a:pt x="0" y="16740"/>
                    <a:pt x="4849" y="21600"/>
                    <a:pt x="10800" y="21600"/>
                  </a:cubicBezTo>
                  <a:cubicBezTo>
                    <a:pt x="16751" y="21600"/>
                    <a:pt x="21600" y="16740"/>
                    <a:pt x="21600" y="10260"/>
                  </a:cubicBezTo>
                  <a:cubicBezTo>
                    <a:pt x="21600" y="2160"/>
                    <a:pt x="21600" y="2160"/>
                    <a:pt x="21600" y="2160"/>
                  </a:cubicBezTo>
                  <a:cubicBezTo>
                    <a:pt x="21600" y="1620"/>
                    <a:pt x="21380" y="540"/>
                    <a:pt x="21159" y="0"/>
                  </a:cubicBezTo>
                  <a:cubicBezTo>
                    <a:pt x="20057" y="4860"/>
                    <a:pt x="15869" y="8100"/>
                    <a:pt x="10800" y="81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7" name="Freeform 82"/>
            <p:cNvSpPr/>
            <p:nvPr/>
          </p:nvSpPr>
          <p:spPr>
            <a:xfrm>
              <a:off x="0" y="88669"/>
              <a:ext cx="411681" cy="1741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59" y="0"/>
                  </a:moveTo>
                  <a:cubicBezTo>
                    <a:pt x="20939" y="4741"/>
                    <a:pt x="16531" y="7902"/>
                    <a:pt x="10800" y="7902"/>
                  </a:cubicBezTo>
                  <a:cubicBezTo>
                    <a:pt x="5290" y="7902"/>
                    <a:pt x="661" y="4741"/>
                    <a:pt x="441" y="0"/>
                  </a:cubicBezTo>
                  <a:cubicBezTo>
                    <a:pt x="220" y="1054"/>
                    <a:pt x="0" y="1580"/>
                    <a:pt x="0" y="2634"/>
                  </a:cubicBezTo>
                  <a:cubicBezTo>
                    <a:pt x="0" y="10537"/>
                    <a:pt x="0" y="10537"/>
                    <a:pt x="0" y="10537"/>
                  </a:cubicBezTo>
                  <a:cubicBezTo>
                    <a:pt x="0" y="16332"/>
                    <a:pt x="4849" y="21600"/>
                    <a:pt x="10800" y="21600"/>
                  </a:cubicBezTo>
                  <a:cubicBezTo>
                    <a:pt x="16751" y="21600"/>
                    <a:pt x="21600" y="16332"/>
                    <a:pt x="21600" y="10537"/>
                  </a:cubicBezTo>
                  <a:cubicBezTo>
                    <a:pt x="21600" y="2634"/>
                    <a:pt x="21600" y="2634"/>
                    <a:pt x="21600" y="2634"/>
                  </a:cubicBezTo>
                  <a:cubicBezTo>
                    <a:pt x="21600" y="1580"/>
                    <a:pt x="21380" y="1054"/>
                    <a:pt x="21159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8" name="Oval 83"/>
            <p:cNvSpPr/>
            <p:nvPr/>
          </p:nvSpPr>
          <p:spPr>
            <a:xfrm>
              <a:off x="6332" y="-1"/>
              <a:ext cx="402181" cy="13617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43" name="Group 33"/>
          <p:cNvGrpSpPr/>
          <p:nvPr/>
        </p:nvGrpSpPr>
        <p:grpSpPr>
          <a:xfrm>
            <a:off x="5775538" y="1876915"/>
            <a:ext cx="572701" cy="645956"/>
            <a:chOff x="0" y="0"/>
            <a:chExt cx="572700" cy="645954"/>
          </a:xfrm>
        </p:grpSpPr>
        <p:sp>
          <p:nvSpPr>
            <p:cNvPr id="240" name="Freeform 147"/>
            <p:cNvSpPr/>
            <p:nvPr/>
          </p:nvSpPr>
          <p:spPr>
            <a:xfrm>
              <a:off x="-1" y="-1"/>
              <a:ext cx="572702" cy="1165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6" y="6646"/>
                  </a:moveTo>
                  <a:cubicBezTo>
                    <a:pt x="11386" y="3323"/>
                    <a:pt x="11386" y="3323"/>
                    <a:pt x="11386" y="3323"/>
                  </a:cubicBezTo>
                  <a:cubicBezTo>
                    <a:pt x="11386" y="1662"/>
                    <a:pt x="11051" y="0"/>
                    <a:pt x="10716" y="0"/>
                  </a:cubicBezTo>
                  <a:cubicBezTo>
                    <a:pt x="10549" y="0"/>
                    <a:pt x="10214" y="1662"/>
                    <a:pt x="10214" y="3323"/>
                  </a:cubicBezTo>
                  <a:cubicBezTo>
                    <a:pt x="10214" y="6646"/>
                    <a:pt x="10214" y="6646"/>
                    <a:pt x="10214" y="6646"/>
                  </a:cubicBezTo>
                  <a:cubicBezTo>
                    <a:pt x="0" y="6646"/>
                    <a:pt x="0" y="6646"/>
                    <a:pt x="0" y="6646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6646"/>
                    <a:pt x="21600" y="6646"/>
                    <a:pt x="21600" y="6646"/>
                  </a:cubicBezTo>
                  <a:lnTo>
                    <a:pt x="11386" y="664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" name="Freeform 148"/>
            <p:cNvSpPr/>
            <p:nvPr/>
          </p:nvSpPr>
          <p:spPr>
            <a:xfrm>
              <a:off x="49943" y="143175"/>
              <a:ext cx="476142" cy="5027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358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3589"/>
                  </a:lnTo>
                  <a:lnTo>
                    <a:pt x="9516" y="13589"/>
                  </a:lnTo>
                  <a:lnTo>
                    <a:pt x="9516" y="17881"/>
                  </a:lnTo>
                  <a:lnTo>
                    <a:pt x="6797" y="17881"/>
                  </a:lnTo>
                  <a:lnTo>
                    <a:pt x="6797" y="17309"/>
                  </a:lnTo>
                  <a:lnTo>
                    <a:pt x="5589" y="17309"/>
                  </a:lnTo>
                  <a:lnTo>
                    <a:pt x="3776" y="21600"/>
                  </a:lnTo>
                  <a:lnTo>
                    <a:pt x="4985" y="21600"/>
                  </a:lnTo>
                  <a:lnTo>
                    <a:pt x="6042" y="19597"/>
                  </a:lnTo>
                  <a:lnTo>
                    <a:pt x="15709" y="19597"/>
                  </a:lnTo>
                  <a:lnTo>
                    <a:pt x="16464" y="21600"/>
                  </a:lnTo>
                  <a:lnTo>
                    <a:pt x="17975" y="21600"/>
                  </a:lnTo>
                  <a:lnTo>
                    <a:pt x="16162" y="17309"/>
                  </a:lnTo>
                  <a:lnTo>
                    <a:pt x="14652" y="17309"/>
                  </a:lnTo>
                  <a:lnTo>
                    <a:pt x="14652" y="17881"/>
                  </a:lnTo>
                  <a:lnTo>
                    <a:pt x="12084" y="17881"/>
                  </a:lnTo>
                  <a:lnTo>
                    <a:pt x="12084" y="13589"/>
                  </a:lnTo>
                  <a:lnTo>
                    <a:pt x="21600" y="13589"/>
                  </a:lnTo>
                  <a:close/>
                  <a:moveTo>
                    <a:pt x="13897" y="4005"/>
                  </a:moveTo>
                  <a:lnTo>
                    <a:pt x="20090" y="4005"/>
                  </a:lnTo>
                  <a:lnTo>
                    <a:pt x="20090" y="5293"/>
                  </a:lnTo>
                  <a:lnTo>
                    <a:pt x="13897" y="5293"/>
                  </a:lnTo>
                  <a:lnTo>
                    <a:pt x="13897" y="4005"/>
                  </a:lnTo>
                  <a:close/>
                  <a:moveTo>
                    <a:pt x="13897" y="6580"/>
                  </a:moveTo>
                  <a:lnTo>
                    <a:pt x="20090" y="6580"/>
                  </a:lnTo>
                  <a:lnTo>
                    <a:pt x="20090" y="8011"/>
                  </a:lnTo>
                  <a:lnTo>
                    <a:pt x="13897" y="8011"/>
                  </a:lnTo>
                  <a:lnTo>
                    <a:pt x="13897" y="6580"/>
                  </a:lnTo>
                  <a:close/>
                  <a:moveTo>
                    <a:pt x="13897" y="9012"/>
                  </a:moveTo>
                  <a:lnTo>
                    <a:pt x="20090" y="9012"/>
                  </a:lnTo>
                  <a:lnTo>
                    <a:pt x="20090" y="10585"/>
                  </a:lnTo>
                  <a:lnTo>
                    <a:pt x="13897" y="10585"/>
                  </a:lnTo>
                  <a:lnTo>
                    <a:pt x="13897" y="9012"/>
                  </a:lnTo>
                  <a:close/>
                  <a:moveTo>
                    <a:pt x="1208" y="10728"/>
                  </a:moveTo>
                  <a:lnTo>
                    <a:pt x="1208" y="3433"/>
                  </a:lnTo>
                  <a:lnTo>
                    <a:pt x="12537" y="3433"/>
                  </a:lnTo>
                  <a:lnTo>
                    <a:pt x="12537" y="10728"/>
                  </a:lnTo>
                  <a:lnTo>
                    <a:pt x="1208" y="1072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Freeform 149"/>
            <p:cNvSpPr/>
            <p:nvPr/>
          </p:nvSpPr>
          <p:spPr>
            <a:xfrm>
              <a:off x="86570" y="239734"/>
              <a:ext cx="233077" cy="1365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97" y="6322"/>
                  </a:moveTo>
                  <a:lnTo>
                    <a:pt x="16663" y="10537"/>
                  </a:lnTo>
                  <a:lnTo>
                    <a:pt x="14811" y="8429"/>
                  </a:lnTo>
                  <a:lnTo>
                    <a:pt x="10491" y="4215"/>
                  </a:lnTo>
                  <a:lnTo>
                    <a:pt x="8640" y="10537"/>
                  </a:lnTo>
                  <a:lnTo>
                    <a:pt x="4937" y="6322"/>
                  </a:lnTo>
                  <a:lnTo>
                    <a:pt x="3703" y="8956"/>
                  </a:lnTo>
                  <a:lnTo>
                    <a:pt x="0" y="19493"/>
                  </a:lnTo>
                  <a:lnTo>
                    <a:pt x="1543" y="21600"/>
                  </a:lnTo>
                  <a:lnTo>
                    <a:pt x="5246" y="11063"/>
                  </a:lnTo>
                  <a:lnTo>
                    <a:pt x="7406" y="13171"/>
                  </a:lnTo>
                  <a:lnTo>
                    <a:pt x="9257" y="15278"/>
                  </a:lnTo>
                  <a:lnTo>
                    <a:pt x="11417" y="8956"/>
                  </a:lnTo>
                  <a:lnTo>
                    <a:pt x="12960" y="11063"/>
                  </a:lnTo>
                  <a:lnTo>
                    <a:pt x="17280" y="14751"/>
                  </a:lnTo>
                  <a:lnTo>
                    <a:pt x="17589" y="14751"/>
                  </a:lnTo>
                  <a:lnTo>
                    <a:pt x="19749" y="8956"/>
                  </a:lnTo>
                  <a:lnTo>
                    <a:pt x="21600" y="2107"/>
                  </a:lnTo>
                  <a:lnTo>
                    <a:pt x="20057" y="0"/>
                  </a:lnTo>
                  <a:lnTo>
                    <a:pt x="17897" y="632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44" name="直接连接符 27"/>
          <p:cNvSpPr/>
          <p:nvPr/>
        </p:nvSpPr>
        <p:spPr>
          <a:xfrm>
            <a:off x="-1257300" y="762000"/>
            <a:ext cx="5083176" cy="0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5" name="直接连接符 28"/>
          <p:cNvSpPr/>
          <p:nvPr/>
        </p:nvSpPr>
        <p:spPr>
          <a:xfrm flipH="1" flipV="1">
            <a:off x="8347074" y="761999"/>
            <a:ext cx="5083176" cy="2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6" name="文本框 29"/>
          <p:cNvSpPr txBox="1"/>
          <p:nvPr/>
        </p:nvSpPr>
        <p:spPr>
          <a:xfrm>
            <a:off x="4629150" y="500389"/>
            <a:ext cx="33147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dirty="0" smtClean="0"/>
              <a:t>我们的思考</a:t>
            </a:r>
            <a:endParaRPr dirty="0"/>
          </a:p>
        </p:txBody>
      </p:sp>
      <p:grpSp>
        <p:nvGrpSpPr>
          <p:cNvPr id="261" name="组 7"/>
          <p:cNvGrpSpPr/>
          <p:nvPr/>
        </p:nvGrpSpPr>
        <p:grpSpPr>
          <a:xfrm>
            <a:off x="5571856" y="3175687"/>
            <a:ext cx="996951" cy="1165226"/>
            <a:chOff x="0" y="0"/>
            <a:chExt cx="996950" cy="1165225"/>
          </a:xfrm>
        </p:grpSpPr>
        <p:sp>
          <p:nvSpPr>
            <p:cNvPr id="247" name="Freeform 67"/>
            <p:cNvSpPr/>
            <p:nvPr/>
          </p:nvSpPr>
          <p:spPr>
            <a:xfrm>
              <a:off x="390525" y="955675"/>
              <a:ext cx="219075" cy="412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1631"/>
                  </a:moveTo>
                  <a:lnTo>
                    <a:pt x="20974" y="18277"/>
                  </a:lnTo>
                  <a:lnTo>
                    <a:pt x="20348" y="21600"/>
                  </a:lnTo>
                  <a:lnTo>
                    <a:pt x="939" y="21600"/>
                  </a:lnTo>
                  <a:lnTo>
                    <a:pt x="313" y="18277"/>
                  </a:lnTo>
                  <a:lnTo>
                    <a:pt x="0" y="14954"/>
                  </a:lnTo>
                  <a:lnTo>
                    <a:pt x="0" y="6646"/>
                  </a:lnTo>
                  <a:lnTo>
                    <a:pt x="313" y="3323"/>
                  </a:lnTo>
                  <a:lnTo>
                    <a:pt x="1565" y="0"/>
                  </a:lnTo>
                  <a:lnTo>
                    <a:pt x="19722" y="0"/>
                  </a:lnTo>
                  <a:lnTo>
                    <a:pt x="20974" y="3323"/>
                  </a:lnTo>
                  <a:lnTo>
                    <a:pt x="21287" y="6646"/>
                  </a:lnTo>
                  <a:lnTo>
                    <a:pt x="21600" y="11631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48" name="Freeform 68"/>
            <p:cNvSpPr/>
            <p:nvPr/>
          </p:nvSpPr>
          <p:spPr>
            <a:xfrm>
              <a:off x="390525" y="1016000"/>
              <a:ext cx="219075" cy="412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1631"/>
                  </a:moveTo>
                  <a:lnTo>
                    <a:pt x="20974" y="18277"/>
                  </a:lnTo>
                  <a:lnTo>
                    <a:pt x="19722" y="21600"/>
                  </a:lnTo>
                  <a:lnTo>
                    <a:pt x="1565" y="21600"/>
                  </a:lnTo>
                  <a:lnTo>
                    <a:pt x="313" y="18277"/>
                  </a:lnTo>
                  <a:lnTo>
                    <a:pt x="0" y="14954"/>
                  </a:lnTo>
                  <a:lnTo>
                    <a:pt x="0" y="6646"/>
                  </a:lnTo>
                  <a:lnTo>
                    <a:pt x="313" y="3323"/>
                  </a:lnTo>
                  <a:lnTo>
                    <a:pt x="1565" y="0"/>
                  </a:lnTo>
                  <a:lnTo>
                    <a:pt x="19722" y="0"/>
                  </a:lnTo>
                  <a:lnTo>
                    <a:pt x="20974" y="3323"/>
                  </a:lnTo>
                  <a:lnTo>
                    <a:pt x="21287" y="6646"/>
                  </a:lnTo>
                  <a:lnTo>
                    <a:pt x="21600" y="11631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49" name="Freeform 69"/>
            <p:cNvSpPr/>
            <p:nvPr/>
          </p:nvSpPr>
          <p:spPr>
            <a:xfrm>
              <a:off x="390525" y="1076325"/>
              <a:ext cx="219075" cy="412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9969"/>
                  </a:moveTo>
                  <a:lnTo>
                    <a:pt x="21287" y="14954"/>
                  </a:lnTo>
                  <a:lnTo>
                    <a:pt x="20974" y="18277"/>
                  </a:lnTo>
                  <a:lnTo>
                    <a:pt x="19722" y="21600"/>
                  </a:lnTo>
                  <a:lnTo>
                    <a:pt x="1565" y="21600"/>
                  </a:lnTo>
                  <a:lnTo>
                    <a:pt x="313" y="18277"/>
                  </a:lnTo>
                  <a:lnTo>
                    <a:pt x="0" y="14954"/>
                  </a:lnTo>
                  <a:lnTo>
                    <a:pt x="0" y="6646"/>
                  </a:lnTo>
                  <a:lnTo>
                    <a:pt x="313" y="3323"/>
                  </a:lnTo>
                  <a:lnTo>
                    <a:pt x="1565" y="0"/>
                  </a:lnTo>
                  <a:lnTo>
                    <a:pt x="19722" y="0"/>
                  </a:lnTo>
                  <a:lnTo>
                    <a:pt x="20974" y="3323"/>
                  </a:lnTo>
                  <a:lnTo>
                    <a:pt x="21600" y="996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0" name="Freeform 70"/>
            <p:cNvSpPr/>
            <p:nvPr/>
          </p:nvSpPr>
          <p:spPr>
            <a:xfrm>
              <a:off x="438150" y="1136650"/>
              <a:ext cx="120650" cy="285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7200"/>
                  </a:lnTo>
                  <a:lnTo>
                    <a:pt x="568" y="14400"/>
                  </a:lnTo>
                  <a:lnTo>
                    <a:pt x="1705" y="19200"/>
                  </a:lnTo>
                  <a:lnTo>
                    <a:pt x="2842" y="21600"/>
                  </a:lnTo>
                  <a:lnTo>
                    <a:pt x="18758" y="21600"/>
                  </a:lnTo>
                  <a:lnTo>
                    <a:pt x="19895" y="19200"/>
                  </a:lnTo>
                  <a:lnTo>
                    <a:pt x="21032" y="14400"/>
                  </a:lnTo>
                  <a:lnTo>
                    <a:pt x="21600" y="72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1" name="Freeform 71"/>
            <p:cNvSpPr/>
            <p:nvPr/>
          </p:nvSpPr>
          <p:spPr>
            <a:xfrm>
              <a:off x="180975" y="180975"/>
              <a:ext cx="635000" cy="7556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468" y="2632"/>
                  </a:moveTo>
                  <a:lnTo>
                    <a:pt x="17712" y="2087"/>
                  </a:lnTo>
                  <a:lnTo>
                    <a:pt x="16848" y="1543"/>
                  </a:lnTo>
                  <a:lnTo>
                    <a:pt x="15984" y="1089"/>
                  </a:lnTo>
                  <a:lnTo>
                    <a:pt x="14040" y="363"/>
                  </a:lnTo>
                  <a:lnTo>
                    <a:pt x="11880" y="0"/>
                  </a:lnTo>
                  <a:lnTo>
                    <a:pt x="9720" y="0"/>
                  </a:lnTo>
                  <a:lnTo>
                    <a:pt x="7560" y="363"/>
                  </a:lnTo>
                  <a:lnTo>
                    <a:pt x="5616" y="1089"/>
                  </a:lnTo>
                  <a:lnTo>
                    <a:pt x="4752" y="1543"/>
                  </a:lnTo>
                  <a:lnTo>
                    <a:pt x="3888" y="2087"/>
                  </a:lnTo>
                  <a:lnTo>
                    <a:pt x="3132" y="2632"/>
                  </a:lnTo>
                  <a:lnTo>
                    <a:pt x="2484" y="3267"/>
                  </a:lnTo>
                  <a:lnTo>
                    <a:pt x="1836" y="3993"/>
                  </a:lnTo>
                  <a:lnTo>
                    <a:pt x="1296" y="4719"/>
                  </a:lnTo>
                  <a:lnTo>
                    <a:pt x="432" y="6353"/>
                  </a:lnTo>
                  <a:lnTo>
                    <a:pt x="0" y="8168"/>
                  </a:lnTo>
                  <a:lnTo>
                    <a:pt x="0" y="9711"/>
                  </a:lnTo>
                  <a:lnTo>
                    <a:pt x="108" y="10346"/>
                  </a:lnTo>
                  <a:lnTo>
                    <a:pt x="540" y="11526"/>
                  </a:lnTo>
                  <a:lnTo>
                    <a:pt x="1080" y="12706"/>
                  </a:lnTo>
                  <a:lnTo>
                    <a:pt x="1836" y="13886"/>
                  </a:lnTo>
                  <a:lnTo>
                    <a:pt x="3564" y="16064"/>
                  </a:lnTo>
                  <a:lnTo>
                    <a:pt x="5400" y="18242"/>
                  </a:lnTo>
                  <a:lnTo>
                    <a:pt x="6156" y="19240"/>
                  </a:lnTo>
                  <a:lnTo>
                    <a:pt x="6696" y="20148"/>
                  </a:lnTo>
                  <a:lnTo>
                    <a:pt x="7128" y="20965"/>
                  </a:lnTo>
                  <a:lnTo>
                    <a:pt x="7452" y="21328"/>
                  </a:lnTo>
                  <a:lnTo>
                    <a:pt x="7668" y="21509"/>
                  </a:lnTo>
                  <a:lnTo>
                    <a:pt x="7884" y="21600"/>
                  </a:lnTo>
                  <a:lnTo>
                    <a:pt x="13716" y="21600"/>
                  </a:lnTo>
                  <a:lnTo>
                    <a:pt x="13932" y="21509"/>
                  </a:lnTo>
                  <a:lnTo>
                    <a:pt x="14148" y="21328"/>
                  </a:lnTo>
                  <a:lnTo>
                    <a:pt x="14472" y="20965"/>
                  </a:lnTo>
                  <a:lnTo>
                    <a:pt x="14904" y="20148"/>
                  </a:lnTo>
                  <a:lnTo>
                    <a:pt x="15444" y="19240"/>
                  </a:lnTo>
                  <a:lnTo>
                    <a:pt x="16200" y="18242"/>
                  </a:lnTo>
                  <a:lnTo>
                    <a:pt x="18036" y="16064"/>
                  </a:lnTo>
                  <a:lnTo>
                    <a:pt x="19764" y="13886"/>
                  </a:lnTo>
                  <a:lnTo>
                    <a:pt x="20520" y="12706"/>
                  </a:lnTo>
                  <a:lnTo>
                    <a:pt x="21168" y="11526"/>
                  </a:lnTo>
                  <a:lnTo>
                    <a:pt x="21492" y="10346"/>
                  </a:lnTo>
                  <a:lnTo>
                    <a:pt x="21600" y="9711"/>
                  </a:lnTo>
                  <a:lnTo>
                    <a:pt x="21600" y="8168"/>
                  </a:lnTo>
                  <a:lnTo>
                    <a:pt x="21168" y="6353"/>
                  </a:lnTo>
                  <a:lnTo>
                    <a:pt x="20844" y="5536"/>
                  </a:lnTo>
                  <a:lnTo>
                    <a:pt x="20304" y="4719"/>
                  </a:lnTo>
                  <a:lnTo>
                    <a:pt x="19224" y="3267"/>
                  </a:lnTo>
                  <a:lnTo>
                    <a:pt x="18468" y="2632"/>
                  </a:lnTo>
                  <a:close/>
                  <a:moveTo>
                    <a:pt x="10800" y="1724"/>
                  </a:moveTo>
                  <a:lnTo>
                    <a:pt x="11880" y="1815"/>
                  </a:lnTo>
                  <a:lnTo>
                    <a:pt x="12852" y="1997"/>
                  </a:lnTo>
                  <a:lnTo>
                    <a:pt x="13716" y="2269"/>
                  </a:lnTo>
                  <a:lnTo>
                    <a:pt x="15228" y="2813"/>
                  </a:lnTo>
                  <a:lnTo>
                    <a:pt x="15768" y="3176"/>
                  </a:lnTo>
                  <a:lnTo>
                    <a:pt x="16956" y="3993"/>
                  </a:lnTo>
                  <a:lnTo>
                    <a:pt x="17820" y="4901"/>
                  </a:lnTo>
                  <a:lnTo>
                    <a:pt x="18252" y="5445"/>
                  </a:lnTo>
                  <a:lnTo>
                    <a:pt x="18684" y="6081"/>
                  </a:lnTo>
                  <a:lnTo>
                    <a:pt x="19008" y="6807"/>
                  </a:lnTo>
                  <a:lnTo>
                    <a:pt x="19440" y="8259"/>
                  </a:lnTo>
                  <a:lnTo>
                    <a:pt x="19656" y="9076"/>
                  </a:lnTo>
                  <a:lnTo>
                    <a:pt x="19332" y="8622"/>
                  </a:lnTo>
                  <a:lnTo>
                    <a:pt x="18684" y="7442"/>
                  </a:lnTo>
                  <a:lnTo>
                    <a:pt x="17604" y="5990"/>
                  </a:lnTo>
                  <a:lnTo>
                    <a:pt x="16956" y="5264"/>
                  </a:lnTo>
                  <a:lnTo>
                    <a:pt x="16200" y="4538"/>
                  </a:lnTo>
                  <a:lnTo>
                    <a:pt x="15444" y="3993"/>
                  </a:lnTo>
                  <a:lnTo>
                    <a:pt x="14580" y="3449"/>
                  </a:lnTo>
                  <a:lnTo>
                    <a:pt x="12852" y="2541"/>
                  </a:lnTo>
                  <a:lnTo>
                    <a:pt x="11340" y="1906"/>
                  </a:lnTo>
                  <a:lnTo>
                    <a:pt x="10800" y="172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2" name="Freeform 72"/>
            <p:cNvSpPr/>
            <p:nvPr/>
          </p:nvSpPr>
          <p:spPr>
            <a:xfrm>
              <a:off x="476250" y="-1"/>
              <a:ext cx="41275" cy="120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31" y="0"/>
                  </a:moveTo>
                  <a:lnTo>
                    <a:pt x="6646" y="0"/>
                  </a:lnTo>
                  <a:lnTo>
                    <a:pt x="1662" y="1705"/>
                  </a:lnTo>
                  <a:lnTo>
                    <a:pt x="0" y="3411"/>
                  </a:lnTo>
                  <a:lnTo>
                    <a:pt x="0" y="18189"/>
                  </a:lnTo>
                  <a:lnTo>
                    <a:pt x="3323" y="20463"/>
                  </a:lnTo>
                  <a:lnTo>
                    <a:pt x="6646" y="21032"/>
                  </a:lnTo>
                  <a:lnTo>
                    <a:pt x="11631" y="21600"/>
                  </a:lnTo>
                  <a:lnTo>
                    <a:pt x="18277" y="20463"/>
                  </a:lnTo>
                  <a:lnTo>
                    <a:pt x="21600" y="19326"/>
                  </a:lnTo>
                  <a:lnTo>
                    <a:pt x="21600" y="1705"/>
                  </a:lnTo>
                  <a:lnTo>
                    <a:pt x="18277" y="1137"/>
                  </a:lnTo>
                  <a:lnTo>
                    <a:pt x="14954" y="0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3" name="Freeform 73"/>
            <p:cNvSpPr/>
            <p:nvPr/>
          </p:nvSpPr>
          <p:spPr>
            <a:xfrm>
              <a:off x="676275" y="63499"/>
              <a:ext cx="79375" cy="107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008" y="635"/>
                  </a:moveTo>
                  <a:lnTo>
                    <a:pt x="17280" y="0"/>
                  </a:lnTo>
                  <a:lnTo>
                    <a:pt x="14688" y="0"/>
                  </a:lnTo>
                  <a:lnTo>
                    <a:pt x="12960" y="635"/>
                  </a:lnTo>
                  <a:lnTo>
                    <a:pt x="12096" y="1906"/>
                  </a:lnTo>
                  <a:lnTo>
                    <a:pt x="6048" y="8894"/>
                  </a:lnTo>
                  <a:lnTo>
                    <a:pt x="864" y="15882"/>
                  </a:lnTo>
                  <a:lnTo>
                    <a:pt x="0" y="17788"/>
                  </a:lnTo>
                  <a:lnTo>
                    <a:pt x="0" y="19059"/>
                  </a:lnTo>
                  <a:lnTo>
                    <a:pt x="864" y="20329"/>
                  </a:lnTo>
                  <a:lnTo>
                    <a:pt x="2592" y="21600"/>
                  </a:lnTo>
                  <a:lnTo>
                    <a:pt x="6912" y="21600"/>
                  </a:lnTo>
                  <a:lnTo>
                    <a:pt x="10368" y="20329"/>
                  </a:lnTo>
                  <a:lnTo>
                    <a:pt x="15552" y="12706"/>
                  </a:lnTo>
                  <a:lnTo>
                    <a:pt x="21600" y="5718"/>
                  </a:lnTo>
                  <a:lnTo>
                    <a:pt x="21600" y="3176"/>
                  </a:lnTo>
                  <a:lnTo>
                    <a:pt x="20736" y="1906"/>
                  </a:lnTo>
                  <a:lnTo>
                    <a:pt x="19008" y="6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4" name="Freeform 74"/>
            <p:cNvSpPr/>
            <p:nvPr/>
          </p:nvSpPr>
          <p:spPr>
            <a:xfrm>
              <a:off x="822325" y="238125"/>
              <a:ext cx="107950" cy="79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592"/>
                  </a:moveTo>
                  <a:lnTo>
                    <a:pt x="20329" y="864"/>
                  </a:lnTo>
                  <a:lnTo>
                    <a:pt x="19059" y="0"/>
                  </a:lnTo>
                  <a:lnTo>
                    <a:pt x="17788" y="0"/>
                  </a:lnTo>
                  <a:lnTo>
                    <a:pt x="15882" y="864"/>
                  </a:lnTo>
                  <a:lnTo>
                    <a:pt x="8894" y="6048"/>
                  </a:lnTo>
                  <a:lnTo>
                    <a:pt x="1906" y="12096"/>
                  </a:lnTo>
                  <a:lnTo>
                    <a:pt x="635" y="12960"/>
                  </a:lnTo>
                  <a:lnTo>
                    <a:pt x="0" y="15552"/>
                  </a:lnTo>
                  <a:lnTo>
                    <a:pt x="0" y="17280"/>
                  </a:lnTo>
                  <a:lnTo>
                    <a:pt x="635" y="19008"/>
                  </a:lnTo>
                  <a:lnTo>
                    <a:pt x="1906" y="20736"/>
                  </a:lnTo>
                  <a:lnTo>
                    <a:pt x="3176" y="21600"/>
                  </a:lnTo>
                  <a:lnTo>
                    <a:pt x="5718" y="21600"/>
                  </a:lnTo>
                  <a:lnTo>
                    <a:pt x="12706" y="15552"/>
                  </a:lnTo>
                  <a:lnTo>
                    <a:pt x="20329" y="10368"/>
                  </a:lnTo>
                  <a:lnTo>
                    <a:pt x="21600" y="6912"/>
                  </a:lnTo>
                  <a:lnTo>
                    <a:pt x="21600" y="259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5" name="Freeform 75"/>
            <p:cNvSpPr/>
            <p:nvPr/>
          </p:nvSpPr>
          <p:spPr>
            <a:xfrm>
              <a:off x="876300" y="479425"/>
              <a:ext cx="120650" cy="381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89" y="0"/>
                  </a:moveTo>
                  <a:lnTo>
                    <a:pt x="1705" y="0"/>
                  </a:lnTo>
                  <a:lnTo>
                    <a:pt x="0" y="5400"/>
                  </a:lnTo>
                  <a:lnTo>
                    <a:pt x="0" y="14400"/>
                  </a:lnTo>
                  <a:lnTo>
                    <a:pt x="1137" y="18000"/>
                  </a:lnTo>
                  <a:lnTo>
                    <a:pt x="1705" y="21600"/>
                  </a:lnTo>
                  <a:lnTo>
                    <a:pt x="19326" y="21600"/>
                  </a:lnTo>
                  <a:lnTo>
                    <a:pt x="20463" y="18000"/>
                  </a:lnTo>
                  <a:lnTo>
                    <a:pt x="21600" y="10800"/>
                  </a:lnTo>
                  <a:lnTo>
                    <a:pt x="21032" y="5400"/>
                  </a:lnTo>
                  <a:lnTo>
                    <a:pt x="20463" y="1800"/>
                  </a:lnTo>
                  <a:lnTo>
                    <a:pt x="19326" y="0"/>
                  </a:lnTo>
                  <a:lnTo>
                    <a:pt x="181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6" name="Freeform 76"/>
            <p:cNvSpPr/>
            <p:nvPr/>
          </p:nvSpPr>
          <p:spPr>
            <a:xfrm>
              <a:off x="822325" y="676275"/>
              <a:ext cx="107950" cy="79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29" y="12096"/>
                  </a:moveTo>
                  <a:lnTo>
                    <a:pt x="12706" y="6048"/>
                  </a:lnTo>
                  <a:lnTo>
                    <a:pt x="5718" y="864"/>
                  </a:lnTo>
                  <a:lnTo>
                    <a:pt x="4447" y="0"/>
                  </a:lnTo>
                  <a:lnTo>
                    <a:pt x="3176" y="0"/>
                  </a:lnTo>
                  <a:lnTo>
                    <a:pt x="1906" y="1728"/>
                  </a:lnTo>
                  <a:lnTo>
                    <a:pt x="635" y="2592"/>
                  </a:lnTo>
                  <a:lnTo>
                    <a:pt x="0" y="5184"/>
                  </a:lnTo>
                  <a:lnTo>
                    <a:pt x="0" y="6912"/>
                  </a:lnTo>
                  <a:lnTo>
                    <a:pt x="635" y="8640"/>
                  </a:lnTo>
                  <a:lnTo>
                    <a:pt x="1906" y="10368"/>
                  </a:lnTo>
                  <a:lnTo>
                    <a:pt x="8894" y="15552"/>
                  </a:lnTo>
                  <a:lnTo>
                    <a:pt x="15882" y="21600"/>
                  </a:lnTo>
                  <a:lnTo>
                    <a:pt x="19059" y="21600"/>
                  </a:lnTo>
                  <a:lnTo>
                    <a:pt x="20329" y="20736"/>
                  </a:lnTo>
                  <a:lnTo>
                    <a:pt x="21600" y="19008"/>
                  </a:lnTo>
                  <a:lnTo>
                    <a:pt x="21600" y="15552"/>
                  </a:lnTo>
                  <a:lnTo>
                    <a:pt x="20965" y="12960"/>
                  </a:lnTo>
                  <a:lnTo>
                    <a:pt x="20329" y="1209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7" name="Freeform 77"/>
            <p:cNvSpPr/>
            <p:nvPr/>
          </p:nvSpPr>
          <p:spPr>
            <a:xfrm>
              <a:off x="238125" y="63499"/>
              <a:ext cx="79375" cy="107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882"/>
                  </a:moveTo>
                  <a:lnTo>
                    <a:pt x="15552" y="8894"/>
                  </a:lnTo>
                  <a:lnTo>
                    <a:pt x="10368" y="1906"/>
                  </a:lnTo>
                  <a:lnTo>
                    <a:pt x="8640" y="635"/>
                  </a:lnTo>
                  <a:lnTo>
                    <a:pt x="6912" y="0"/>
                  </a:lnTo>
                  <a:lnTo>
                    <a:pt x="5184" y="0"/>
                  </a:lnTo>
                  <a:lnTo>
                    <a:pt x="2592" y="635"/>
                  </a:lnTo>
                  <a:lnTo>
                    <a:pt x="864" y="1906"/>
                  </a:lnTo>
                  <a:lnTo>
                    <a:pt x="0" y="3176"/>
                  </a:lnTo>
                  <a:lnTo>
                    <a:pt x="0" y="4447"/>
                  </a:lnTo>
                  <a:lnTo>
                    <a:pt x="864" y="5718"/>
                  </a:lnTo>
                  <a:lnTo>
                    <a:pt x="6048" y="12706"/>
                  </a:lnTo>
                  <a:lnTo>
                    <a:pt x="12096" y="20329"/>
                  </a:lnTo>
                  <a:lnTo>
                    <a:pt x="12960" y="20965"/>
                  </a:lnTo>
                  <a:lnTo>
                    <a:pt x="14688" y="21600"/>
                  </a:lnTo>
                  <a:lnTo>
                    <a:pt x="19008" y="21600"/>
                  </a:lnTo>
                  <a:lnTo>
                    <a:pt x="20736" y="20329"/>
                  </a:lnTo>
                  <a:lnTo>
                    <a:pt x="21600" y="19059"/>
                  </a:lnTo>
                  <a:lnTo>
                    <a:pt x="21600" y="1588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8" name="Freeform 78"/>
            <p:cNvSpPr/>
            <p:nvPr/>
          </p:nvSpPr>
          <p:spPr>
            <a:xfrm>
              <a:off x="63499" y="238125"/>
              <a:ext cx="107951" cy="79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29" y="12096"/>
                  </a:moveTo>
                  <a:lnTo>
                    <a:pt x="12706" y="6048"/>
                  </a:lnTo>
                  <a:lnTo>
                    <a:pt x="5718" y="864"/>
                  </a:lnTo>
                  <a:lnTo>
                    <a:pt x="4447" y="0"/>
                  </a:lnTo>
                  <a:lnTo>
                    <a:pt x="3176" y="0"/>
                  </a:lnTo>
                  <a:lnTo>
                    <a:pt x="1271" y="864"/>
                  </a:lnTo>
                  <a:lnTo>
                    <a:pt x="635" y="2592"/>
                  </a:lnTo>
                  <a:lnTo>
                    <a:pt x="0" y="5184"/>
                  </a:lnTo>
                  <a:lnTo>
                    <a:pt x="0" y="6912"/>
                  </a:lnTo>
                  <a:lnTo>
                    <a:pt x="635" y="8640"/>
                  </a:lnTo>
                  <a:lnTo>
                    <a:pt x="1906" y="10368"/>
                  </a:lnTo>
                  <a:lnTo>
                    <a:pt x="8894" y="15552"/>
                  </a:lnTo>
                  <a:lnTo>
                    <a:pt x="15882" y="21600"/>
                  </a:lnTo>
                  <a:lnTo>
                    <a:pt x="19059" y="21600"/>
                  </a:lnTo>
                  <a:lnTo>
                    <a:pt x="20329" y="20736"/>
                  </a:lnTo>
                  <a:lnTo>
                    <a:pt x="21600" y="17280"/>
                  </a:lnTo>
                  <a:lnTo>
                    <a:pt x="21600" y="15552"/>
                  </a:lnTo>
                  <a:lnTo>
                    <a:pt x="20965" y="12960"/>
                  </a:lnTo>
                  <a:lnTo>
                    <a:pt x="20329" y="1209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9" name="Freeform 79"/>
            <p:cNvSpPr/>
            <p:nvPr/>
          </p:nvSpPr>
          <p:spPr>
            <a:xfrm>
              <a:off x="-1" y="479425"/>
              <a:ext cx="120651" cy="381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89" y="0"/>
                  </a:moveTo>
                  <a:lnTo>
                    <a:pt x="1705" y="0"/>
                  </a:lnTo>
                  <a:lnTo>
                    <a:pt x="0" y="5400"/>
                  </a:lnTo>
                  <a:lnTo>
                    <a:pt x="0" y="14400"/>
                  </a:lnTo>
                  <a:lnTo>
                    <a:pt x="1137" y="18000"/>
                  </a:lnTo>
                  <a:lnTo>
                    <a:pt x="1705" y="21600"/>
                  </a:lnTo>
                  <a:lnTo>
                    <a:pt x="19326" y="21600"/>
                  </a:lnTo>
                  <a:lnTo>
                    <a:pt x="20463" y="18000"/>
                  </a:lnTo>
                  <a:lnTo>
                    <a:pt x="21600" y="10800"/>
                  </a:lnTo>
                  <a:lnTo>
                    <a:pt x="21032" y="5400"/>
                  </a:lnTo>
                  <a:lnTo>
                    <a:pt x="20463" y="1800"/>
                  </a:lnTo>
                  <a:lnTo>
                    <a:pt x="19326" y="0"/>
                  </a:lnTo>
                  <a:lnTo>
                    <a:pt x="181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60" name="Freeform 80"/>
            <p:cNvSpPr/>
            <p:nvPr/>
          </p:nvSpPr>
          <p:spPr>
            <a:xfrm>
              <a:off x="63499" y="676275"/>
              <a:ext cx="107951" cy="79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65" y="2592"/>
                  </a:moveTo>
                  <a:lnTo>
                    <a:pt x="19059" y="0"/>
                  </a:lnTo>
                  <a:lnTo>
                    <a:pt x="17788" y="0"/>
                  </a:lnTo>
                  <a:lnTo>
                    <a:pt x="15882" y="864"/>
                  </a:lnTo>
                  <a:lnTo>
                    <a:pt x="8894" y="6048"/>
                  </a:lnTo>
                  <a:lnTo>
                    <a:pt x="1906" y="12096"/>
                  </a:lnTo>
                  <a:lnTo>
                    <a:pt x="635" y="12960"/>
                  </a:lnTo>
                  <a:lnTo>
                    <a:pt x="0" y="15552"/>
                  </a:lnTo>
                  <a:lnTo>
                    <a:pt x="0" y="17280"/>
                  </a:lnTo>
                  <a:lnTo>
                    <a:pt x="1271" y="20736"/>
                  </a:lnTo>
                  <a:lnTo>
                    <a:pt x="3176" y="21600"/>
                  </a:lnTo>
                  <a:lnTo>
                    <a:pt x="5718" y="21600"/>
                  </a:lnTo>
                  <a:lnTo>
                    <a:pt x="12706" y="15552"/>
                  </a:lnTo>
                  <a:lnTo>
                    <a:pt x="20329" y="10368"/>
                  </a:lnTo>
                  <a:lnTo>
                    <a:pt x="21600" y="6912"/>
                  </a:lnTo>
                  <a:lnTo>
                    <a:pt x="21600" y="5184"/>
                  </a:lnTo>
                  <a:lnTo>
                    <a:pt x="20965" y="259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</p:grpSp>
      <p:sp>
        <p:nvSpPr>
          <p:cNvPr id="262" name="TextBox 40"/>
          <p:cNvSpPr txBox="1"/>
          <p:nvPr/>
        </p:nvSpPr>
        <p:spPr>
          <a:xfrm>
            <a:off x="1294950" y="2496034"/>
            <a:ext cx="2452861" cy="502573"/>
          </a:xfrm>
          <a:prstGeom prst="rect">
            <a:avLst/>
          </a:prstGeom>
          <a:solidFill>
            <a:srgbClr val="F2F2F2">
              <a:alpha val="3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sz="2400" dirty="0" smtClean="0"/>
              <a:t>美观</a:t>
            </a:r>
            <a:endParaRPr sz="2400" dirty="0"/>
          </a:p>
        </p:txBody>
      </p:sp>
      <p:sp>
        <p:nvSpPr>
          <p:cNvPr id="264" name="TextBox 40"/>
          <p:cNvSpPr txBox="1"/>
          <p:nvPr/>
        </p:nvSpPr>
        <p:spPr>
          <a:xfrm>
            <a:off x="1342114" y="5097079"/>
            <a:ext cx="2452860" cy="502573"/>
          </a:xfrm>
          <a:prstGeom prst="rect">
            <a:avLst/>
          </a:prstGeom>
          <a:solidFill>
            <a:srgbClr val="F2F2F2">
              <a:alpha val="3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sz="2400" dirty="0" smtClean="0"/>
              <a:t>普适性</a:t>
            </a:r>
            <a:endParaRPr sz="2400" dirty="0"/>
          </a:p>
        </p:txBody>
      </p:sp>
      <p:sp>
        <p:nvSpPr>
          <p:cNvPr id="266" name="TextBox 40"/>
          <p:cNvSpPr txBox="1"/>
          <p:nvPr/>
        </p:nvSpPr>
        <p:spPr>
          <a:xfrm>
            <a:off x="8960632" y="3655112"/>
            <a:ext cx="2452861" cy="502573"/>
          </a:xfrm>
          <a:prstGeom prst="rect">
            <a:avLst/>
          </a:prstGeom>
          <a:solidFill>
            <a:srgbClr val="F2F2F2">
              <a:alpha val="3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sz="2400" dirty="0" smtClean="0"/>
              <a:t>数据集</a:t>
            </a:r>
            <a:endParaRPr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2" grpId="0" animBg="1"/>
      <p:bldP spid="264" grpId="0" animBg="1"/>
      <p:bldP spid="26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"/>
          <p:cNvSpPr txBox="1"/>
          <p:nvPr/>
        </p:nvSpPr>
        <p:spPr>
          <a:xfrm>
            <a:off x="628650" y="3075054"/>
            <a:ext cx="251460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4000" b="1">
                <a:solidFill>
                  <a:srgbClr val="FFFFFF"/>
                </a:solidFill>
              </a:defRPr>
            </a:lvl1pPr>
          </a:lstStyle>
          <a:p>
            <a:r>
              <a:rPr lang="en-US" dirty="0" smtClean="0">
                <a:latin typeface="+mj-lt"/>
              </a:rPr>
              <a:t>Future</a:t>
            </a:r>
            <a:endParaRPr dirty="0">
              <a:latin typeface="+mj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364808" y="2090169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altLang="zh-CN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．收集更多数据以开发更一般化的多用户无声语音识别</a:t>
            </a:r>
            <a:r>
              <a:rPr lang="zh-CN" altLang="en-US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模型</a:t>
            </a:r>
            <a:endParaRPr lang="en-US" altLang="zh-CN" sz="2800" kern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endParaRPr lang="en-US" altLang="zh-CN" sz="2800" kern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．扩展系统以包含更广泛的单词</a:t>
            </a:r>
            <a:r>
              <a:rPr lang="zh-CN" altLang="en-US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词汇</a:t>
            </a:r>
            <a:endParaRPr lang="en-US" altLang="zh-CN" sz="2800" kern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endParaRPr lang="zh-CN" altLang="en-US" sz="2800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.</a:t>
            </a:r>
            <a:r>
              <a:rPr lang="zh-CN" altLang="en-US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在真实的动态环境中测试</a:t>
            </a:r>
            <a:r>
              <a:rPr lang="zh-CN" altLang="en-US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系统</a:t>
            </a:r>
            <a:endParaRPr lang="zh-CN" altLang="en-US" sz="2800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933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文本框 1"/>
          <p:cNvSpPr txBox="1"/>
          <p:nvPr/>
        </p:nvSpPr>
        <p:spPr>
          <a:xfrm>
            <a:off x="4143768" y="2748280"/>
            <a:ext cx="4246481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7200" b="1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altLang="zh-CN" sz="6000" dirty="0" smtClean="0">
                <a:latin typeface="+mj-lt"/>
                <a:ea typeface="+mj-ea"/>
                <a:cs typeface="Segoe UI" panose="020B0502040204020203" pitchFamily="34" charset="0"/>
              </a:rPr>
              <a:t>Change</a:t>
            </a:r>
          </a:p>
        </p:txBody>
      </p:sp>
      <p:pic>
        <p:nvPicPr>
          <p:cNvPr id="10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48768" y="1880344"/>
            <a:ext cx="3263576" cy="26872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9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61812" y="1665156"/>
            <a:ext cx="3794120" cy="32445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矩形 2"/>
          <p:cNvSpPr txBox="1"/>
          <p:nvPr/>
        </p:nvSpPr>
        <p:spPr>
          <a:xfrm>
            <a:off x="999041" y="3480879"/>
            <a:ext cx="10249529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sz="2800" dirty="0" err="1"/>
              <a:t>AlterEgo</a:t>
            </a:r>
            <a:r>
              <a:rPr lang="en-US" sz="2800" dirty="0"/>
              <a:t>: A Personalized Wearable Silent Speech Interface </a:t>
            </a:r>
            <a:endParaRPr sz="2800" dirty="0">
              <a:sym typeface="微软雅黑"/>
            </a:endParaRPr>
          </a:p>
        </p:txBody>
      </p:sp>
      <p:sp>
        <p:nvSpPr>
          <p:cNvPr id="453" name="矩形 3"/>
          <p:cNvSpPr txBox="1"/>
          <p:nvPr/>
        </p:nvSpPr>
        <p:spPr>
          <a:xfrm>
            <a:off x="999042" y="3033293"/>
            <a:ext cx="137473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8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zh-CN" altLang="en-US" sz="2000" dirty="0" smtClean="0"/>
              <a:t>参考文献：</a:t>
            </a:r>
            <a:endParaRPr sz="2000" dirty="0"/>
          </a:p>
        </p:txBody>
      </p:sp>
      <p:sp>
        <p:nvSpPr>
          <p:cNvPr id="454" name="矩形 2"/>
          <p:cNvSpPr/>
          <p:nvPr/>
        </p:nvSpPr>
        <p:spPr>
          <a:xfrm>
            <a:off x="999042" y="4754621"/>
            <a:ext cx="6443844" cy="3835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000"/>
            </a:pPr>
            <a:r>
              <a:rPr dirty="0"/>
              <a:t>PRESENTED BY </a:t>
            </a:r>
            <a:r>
              <a:rPr dirty="0" err="1"/>
              <a:t>XiaoYuan·FangQianru·ChenYuLu·WuMeng</a:t>
            </a:r>
            <a:endParaRPr dirty="0"/>
          </a:p>
        </p:txBody>
      </p:sp>
      <p:sp>
        <p:nvSpPr>
          <p:cNvPr id="7" name="矩形 3"/>
          <p:cNvSpPr txBox="1"/>
          <p:nvPr/>
        </p:nvSpPr>
        <p:spPr>
          <a:xfrm>
            <a:off x="999041" y="4116940"/>
            <a:ext cx="1599015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8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altLang="zh-CN" sz="2400" dirty="0" smtClean="0">
                <a:solidFill>
                  <a:srgbClr val="FFD966"/>
                </a:solidFill>
              </a:rPr>
              <a:t>IUI 2018</a:t>
            </a:r>
            <a:endParaRPr sz="2400" dirty="0">
              <a:solidFill>
                <a:srgbClr val="FFD966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2" grpId="0" animBg="1"/>
      <p:bldP spid="453" grpId="0" animBg="1"/>
      <p:bldP spid="454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文本框 1"/>
          <p:cNvSpPr txBox="1"/>
          <p:nvPr/>
        </p:nvSpPr>
        <p:spPr>
          <a:xfrm>
            <a:off x="482302" y="1909516"/>
            <a:ext cx="6145268" cy="2751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7200" b="1">
                <a:solidFill>
                  <a:srgbClr val="FFFFFF"/>
                </a:solidFill>
              </a:defRPr>
            </a:pPr>
            <a:r>
              <a:rPr lang="en-US" dirty="0" smtClean="0">
                <a:latin typeface="+mj-lt"/>
              </a:rPr>
              <a:t>THANKS FOR</a:t>
            </a:r>
          </a:p>
          <a:p>
            <a:pPr>
              <a:lnSpc>
                <a:spcPct val="120000"/>
              </a:lnSpc>
              <a:defRPr sz="7200" b="1">
                <a:solidFill>
                  <a:srgbClr val="FFFFFF"/>
                </a:solidFill>
              </a:defRPr>
            </a:pPr>
            <a:r>
              <a:rPr lang="en-US" dirty="0" smtClean="0">
                <a:latin typeface="+mj-lt"/>
              </a:rPr>
              <a:t>LISTENING</a:t>
            </a:r>
            <a:endParaRPr dirty="0">
              <a:latin typeface="+mj-lt"/>
            </a:endParaRPr>
          </a:p>
        </p:txBody>
      </p:sp>
      <p:sp>
        <p:nvSpPr>
          <p:cNvPr id="3" name="文本框 1"/>
          <p:cNvSpPr txBox="1"/>
          <p:nvPr/>
        </p:nvSpPr>
        <p:spPr>
          <a:xfrm>
            <a:off x="5990896" y="5270763"/>
            <a:ext cx="5360276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7200" b="1">
                <a:solidFill>
                  <a:srgbClr val="FFFFFF"/>
                </a:solidFill>
              </a:defRPr>
            </a:lvl1pPr>
          </a:lstStyle>
          <a:p>
            <a:pPr algn="ctr"/>
            <a:r>
              <a:rPr lang="zh-CN" altLang="en-US" sz="2400" dirty="0" smtClean="0">
                <a:latin typeface="幼圆" panose="02010509060101010101" pitchFamily="49" charset="-122"/>
                <a:ea typeface="幼圆" panose="02010509060101010101" pitchFamily="49" charset="-122"/>
                <a:cs typeface="Segoe UI" panose="020B0502040204020203" pitchFamily="34" charset="0"/>
              </a:rPr>
              <a:t>吴萌，肖鸢，方倩如，陈雨露</a:t>
            </a:r>
            <a:endParaRPr lang="en-US" altLang="zh-CN" sz="2400" dirty="0" smtClean="0">
              <a:latin typeface="幼圆" panose="02010509060101010101" pitchFamily="49" charset="-122"/>
              <a:ea typeface="幼圆" panose="02010509060101010101" pitchFamily="49" charset="-12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30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框 1"/>
          <p:cNvSpPr txBox="1"/>
          <p:nvPr/>
        </p:nvSpPr>
        <p:spPr>
          <a:xfrm>
            <a:off x="8761416" y="2543966"/>
            <a:ext cx="2514600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7200" b="1">
                <a:solidFill>
                  <a:srgbClr val="FFFFFF"/>
                </a:solidFill>
              </a:defRPr>
            </a:lvl1pPr>
          </a:lstStyle>
          <a:p>
            <a:r>
              <a:rPr sz="6000" dirty="0" smtClean="0">
                <a:latin typeface="+mj-lt"/>
              </a:rPr>
              <a:t>Siri</a:t>
            </a:r>
            <a:endParaRPr sz="6000" dirty="0">
              <a:latin typeface="+mj-lt"/>
            </a:endParaRPr>
          </a:p>
        </p:txBody>
      </p:sp>
      <p:grpSp>
        <p:nvGrpSpPr>
          <p:cNvPr id="114" name="图像"/>
          <p:cNvGrpSpPr/>
          <p:nvPr/>
        </p:nvGrpSpPr>
        <p:grpSpPr>
          <a:xfrm>
            <a:off x="4616537" y="831936"/>
            <a:ext cx="3131607" cy="5281218"/>
            <a:chOff x="0" y="0"/>
            <a:chExt cx="3131606" cy="5281216"/>
          </a:xfrm>
        </p:grpSpPr>
        <p:pic>
          <p:nvPicPr>
            <p:cNvPr id="113" name="图像" descr="图像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39700" y="139700"/>
              <a:ext cx="2852207" cy="500181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12" name="图像" descr="图像"/>
            <p:cNvPicPr>
              <a:picLocks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3131607" cy="5281217"/>
            </a:xfrm>
            <a:prstGeom prst="rect">
              <a:avLst/>
            </a:prstGeom>
            <a:effectLst/>
          </p:spPr>
        </p:pic>
      </p:grpSp>
      <p:sp>
        <p:nvSpPr>
          <p:cNvPr id="6" name="文本框 1"/>
          <p:cNvSpPr txBox="1"/>
          <p:nvPr/>
        </p:nvSpPr>
        <p:spPr>
          <a:xfrm>
            <a:off x="268454" y="2413337"/>
            <a:ext cx="4246481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7200" b="1">
                <a:solidFill>
                  <a:srgbClr val="FFFFFF"/>
                </a:solidFill>
              </a:defRPr>
            </a:lvl1pPr>
          </a:lstStyle>
          <a:p>
            <a:pPr algn="ctr"/>
            <a:r>
              <a:rPr sz="6000" dirty="0" smtClean="0">
                <a:latin typeface="+mj-lt"/>
              </a:rPr>
              <a:t>Change</a:t>
            </a:r>
            <a:endParaRPr sz="6000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文本框 3"/>
          <p:cNvSpPr txBox="1"/>
          <p:nvPr/>
        </p:nvSpPr>
        <p:spPr>
          <a:xfrm>
            <a:off x="4629150" y="500389"/>
            <a:ext cx="33147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en-US" altLang="zh-CN" dirty="0" smtClean="0">
                <a:latin typeface="+mj-lt"/>
              </a:rPr>
              <a:t>Siri</a:t>
            </a:r>
            <a:endParaRPr dirty="0">
              <a:latin typeface="+mj-lt"/>
            </a:endParaRPr>
          </a:p>
        </p:txBody>
      </p:sp>
      <p:grpSp>
        <p:nvGrpSpPr>
          <p:cNvPr id="378" name="组 12"/>
          <p:cNvGrpSpPr/>
          <p:nvPr/>
        </p:nvGrpSpPr>
        <p:grpSpPr>
          <a:xfrm>
            <a:off x="2464938" y="3068456"/>
            <a:ext cx="7288665" cy="1926005"/>
            <a:chOff x="-1" y="-1"/>
            <a:chExt cx="7288664" cy="1926004"/>
          </a:xfrm>
        </p:grpSpPr>
        <p:sp>
          <p:nvSpPr>
            <p:cNvPr id="375" name="椭圆 6"/>
            <p:cNvSpPr/>
            <p:nvPr/>
          </p:nvSpPr>
          <p:spPr>
            <a:xfrm>
              <a:off x="1381495" y="135372"/>
              <a:ext cx="4525671" cy="1195893"/>
            </a:xfrm>
            <a:prstGeom prst="ellips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椭圆 7"/>
            <p:cNvSpPr/>
            <p:nvPr/>
          </p:nvSpPr>
          <p:spPr>
            <a:xfrm>
              <a:off x="594901" y="74366"/>
              <a:ext cx="6098861" cy="1611601"/>
            </a:xfrm>
            <a:prstGeom prst="ellips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椭圆 8"/>
            <p:cNvSpPr/>
            <p:nvPr/>
          </p:nvSpPr>
          <p:spPr>
            <a:xfrm>
              <a:off x="-1" y="-1"/>
              <a:ext cx="7288664" cy="1926004"/>
            </a:xfrm>
            <a:prstGeom prst="ellips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79" name="椭圆 10"/>
          <p:cNvSpPr/>
          <p:nvPr/>
        </p:nvSpPr>
        <p:spPr>
          <a:xfrm>
            <a:off x="5855539" y="1637609"/>
            <a:ext cx="507457" cy="507457"/>
          </a:xfrm>
          <a:prstGeom prst="ellipse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0" name="直线连接符 6"/>
          <p:cNvSpPr/>
          <p:nvPr/>
        </p:nvSpPr>
        <p:spPr>
          <a:xfrm>
            <a:off x="6109268" y="2145065"/>
            <a:ext cx="1" cy="1532449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椭圆 13"/>
          <p:cNvSpPr/>
          <p:nvPr/>
        </p:nvSpPr>
        <p:spPr>
          <a:xfrm>
            <a:off x="3177925" y="2729545"/>
            <a:ext cx="314331" cy="314332"/>
          </a:xfrm>
          <a:prstGeom prst="ellipse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2" name="直线连接符 18"/>
          <p:cNvSpPr/>
          <p:nvPr/>
        </p:nvSpPr>
        <p:spPr>
          <a:xfrm>
            <a:off x="3335090" y="3043874"/>
            <a:ext cx="1" cy="683427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3" name="椭圆 16"/>
          <p:cNvSpPr/>
          <p:nvPr/>
        </p:nvSpPr>
        <p:spPr>
          <a:xfrm>
            <a:off x="8529270" y="3633377"/>
            <a:ext cx="314331" cy="31433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solidFill>
                <a:srgbClr val="42D2C4"/>
              </a:solidFill>
            </a:endParaRPr>
          </a:p>
        </p:txBody>
      </p:sp>
      <p:sp>
        <p:nvSpPr>
          <p:cNvPr id="384" name="直线连接符 24"/>
          <p:cNvSpPr/>
          <p:nvPr/>
        </p:nvSpPr>
        <p:spPr>
          <a:xfrm>
            <a:off x="8686434" y="3947705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5" name="椭圆 19"/>
          <p:cNvSpPr/>
          <p:nvPr/>
        </p:nvSpPr>
        <p:spPr>
          <a:xfrm>
            <a:off x="5234299" y="3937680"/>
            <a:ext cx="314331" cy="31433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6" name="直线连接符 28"/>
          <p:cNvSpPr/>
          <p:nvPr/>
        </p:nvSpPr>
        <p:spPr>
          <a:xfrm>
            <a:off x="5391464" y="4252008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7" name="椭圆 22"/>
          <p:cNvSpPr/>
          <p:nvPr/>
        </p:nvSpPr>
        <p:spPr>
          <a:xfrm>
            <a:off x="7743445" y="3360392"/>
            <a:ext cx="314331" cy="31433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solidFill>
                <a:srgbClr val="42D2C4"/>
              </a:solidFill>
            </a:endParaRPr>
          </a:p>
        </p:txBody>
      </p:sp>
      <p:sp>
        <p:nvSpPr>
          <p:cNvPr id="388" name="直线连接符 31"/>
          <p:cNvSpPr/>
          <p:nvPr/>
        </p:nvSpPr>
        <p:spPr>
          <a:xfrm>
            <a:off x="7900610" y="3674721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9" name="椭圆 25"/>
          <p:cNvSpPr/>
          <p:nvPr/>
        </p:nvSpPr>
        <p:spPr>
          <a:xfrm>
            <a:off x="5136551" y="3056724"/>
            <a:ext cx="314331" cy="31433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0" name="直线连接符 34"/>
          <p:cNvSpPr/>
          <p:nvPr/>
        </p:nvSpPr>
        <p:spPr>
          <a:xfrm>
            <a:off x="5293717" y="3371053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1" name="椭圆 28"/>
          <p:cNvSpPr/>
          <p:nvPr/>
        </p:nvSpPr>
        <p:spPr>
          <a:xfrm>
            <a:off x="7334925" y="3976084"/>
            <a:ext cx="204645" cy="204645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solidFill>
                <a:srgbClr val="42D2C4"/>
              </a:solidFill>
            </a:endParaRPr>
          </a:p>
        </p:txBody>
      </p:sp>
      <p:sp>
        <p:nvSpPr>
          <p:cNvPr id="392" name="直线连接符 40"/>
          <p:cNvSpPr/>
          <p:nvPr/>
        </p:nvSpPr>
        <p:spPr>
          <a:xfrm>
            <a:off x="7437248" y="4180727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3" name="椭圆 31"/>
          <p:cNvSpPr/>
          <p:nvPr/>
        </p:nvSpPr>
        <p:spPr>
          <a:xfrm>
            <a:off x="6260675" y="2638000"/>
            <a:ext cx="204645" cy="204645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4" name="直线连接符 46"/>
          <p:cNvSpPr/>
          <p:nvPr/>
        </p:nvSpPr>
        <p:spPr>
          <a:xfrm>
            <a:off x="6362997" y="2842643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椭圆 34"/>
          <p:cNvSpPr/>
          <p:nvPr/>
        </p:nvSpPr>
        <p:spPr>
          <a:xfrm>
            <a:off x="3480096" y="4008130"/>
            <a:ext cx="204645" cy="204645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6" name="直线连接符 49"/>
          <p:cNvSpPr/>
          <p:nvPr/>
        </p:nvSpPr>
        <p:spPr>
          <a:xfrm>
            <a:off x="3582417" y="4212773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椭圆 40"/>
          <p:cNvSpPr/>
          <p:nvPr/>
        </p:nvSpPr>
        <p:spPr>
          <a:xfrm>
            <a:off x="8825776" y="3013571"/>
            <a:ext cx="204644" cy="204645"/>
          </a:xfrm>
          <a:prstGeom prst="ellipse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solidFill>
                <a:srgbClr val="42D2C4"/>
              </a:solidFill>
            </a:endParaRPr>
          </a:p>
        </p:txBody>
      </p:sp>
      <p:sp>
        <p:nvSpPr>
          <p:cNvPr id="398" name="直线连接符 55"/>
          <p:cNvSpPr/>
          <p:nvPr/>
        </p:nvSpPr>
        <p:spPr>
          <a:xfrm>
            <a:off x="8928097" y="3218214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文本框 42"/>
          <p:cNvSpPr txBox="1"/>
          <p:nvPr/>
        </p:nvSpPr>
        <p:spPr>
          <a:xfrm>
            <a:off x="4976608" y="1620589"/>
            <a:ext cx="690483" cy="497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1" tIns="45711" rIns="45711" bIns="45711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/>
              <a:t>70%</a:t>
            </a:r>
          </a:p>
        </p:txBody>
      </p:sp>
      <p:sp>
        <p:nvSpPr>
          <p:cNvPr id="400" name="文本框 43"/>
          <p:cNvSpPr txBox="1"/>
          <p:nvPr/>
        </p:nvSpPr>
        <p:spPr>
          <a:xfrm>
            <a:off x="8223125" y="2865076"/>
            <a:ext cx="531538" cy="523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1" tIns="45711" rIns="45711" bIns="45711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rPr lang="en-US" dirty="0" smtClean="0"/>
              <a:t>2</a:t>
            </a:r>
            <a:r>
              <a:rPr dirty="0" smtClean="0"/>
              <a:t>%</a:t>
            </a:r>
            <a:endParaRPr dirty="0"/>
          </a:p>
        </p:txBody>
      </p:sp>
      <p:sp>
        <p:nvSpPr>
          <p:cNvPr id="401" name="文本框 44"/>
          <p:cNvSpPr txBox="1"/>
          <p:nvPr/>
        </p:nvSpPr>
        <p:spPr>
          <a:xfrm>
            <a:off x="2346957" y="2638000"/>
            <a:ext cx="714280" cy="523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1" tIns="45711" rIns="45711" bIns="45711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altLang="zh-CN" dirty="0" smtClean="0"/>
              <a:t>28</a:t>
            </a:r>
            <a:r>
              <a:rPr dirty="0" smtClean="0"/>
              <a:t>%</a:t>
            </a:r>
            <a:endParaRPr dirty="0"/>
          </a:p>
        </p:txBody>
      </p:sp>
      <p:sp>
        <p:nvSpPr>
          <p:cNvPr id="403" name="文本框 47"/>
          <p:cNvSpPr txBox="1"/>
          <p:nvPr/>
        </p:nvSpPr>
        <p:spPr>
          <a:xfrm>
            <a:off x="6551444" y="1689253"/>
            <a:ext cx="1403846" cy="35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Seldom</a:t>
            </a:r>
            <a:endParaRPr dirty="0"/>
          </a:p>
        </p:txBody>
      </p:sp>
      <p:sp>
        <p:nvSpPr>
          <p:cNvPr id="36" name="文本框 47"/>
          <p:cNvSpPr txBox="1"/>
          <p:nvPr/>
        </p:nvSpPr>
        <p:spPr>
          <a:xfrm>
            <a:off x="3652096" y="2704415"/>
            <a:ext cx="1403846" cy="35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Often </a:t>
            </a:r>
            <a:endParaRPr dirty="0"/>
          </a:p>
        </p:txBody>
      </p:sp>
      <p:sp>
        <p:nvSpPr>
          <p:cNvPr id="37" name="文本框 47"/>
          <p:cNvSpPr txBox="1"/>
          <p:nvPr/>
        </p:nvSpPr>
        <p:spPr>
          <a:xfrm>
            <a:off x="9131140" y="2943082"/>
            <a:ext cx="1403846" cy="35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Never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500"/>
                            </p:stCondLst>
                            <p:childTnLst>
                              <p:par>
                                <p:cTn id="94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95" dur="20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97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3" grpId="0" animBg="1"/>
      <p:bldP spid="379" grpId="0" animBg="1"/>
      <p:bldP spid="380" grpId="0" animBg="1"/>
      <p:bldP spid="381" grpId="0" animBg="1"/>
      <p:bldP spid="382" grpId="0" animBg="1"/>
      <p:bldP spid="383" grpId="0" animBg="1"/>
      <p:bldP spid="384" grpId="0" animBg="1"/>
      <p:bldP spid="385" grpId="0" animBg="1"/>
      <p:bldP spid="386" grpId="0" animBg="1"/>
      <p:bldP spid="387" grpId="0" animBg="1"/>
      <p:bldP spid="388" grpId="0" animBg="1"/>
      <p:bldP spid="389" grpId="0" animBg="1"/>
      <p:bldP spid="390" grpId="0" animBg="1"/>
      <p:bldP spid="391" grpId="0" animBg="1"/>
      <p:bldP spid="392" grpId="0" animBg="1"/>
      <p:bldP spid="393" grpId="0" animBg="1"/>
      <p:bldP spid="394" grpId="0" animBg="1"/>
      <p:bldP spid="395" grpId="0" animBg="1"/>
      <p:bldP spid="396" grpId="0" animBg="1"/>
      <p:bldP spid="397" grpId="0" animBg="1"/>
      <p:bldP spid="398" grpId="0" animBg="1"/>
      <p:bldP spid="399" grpId="0" animBg="1"/>
      <p:bldP spid="400" grpId="0" animBg="1"/>
      <p:bldP spid="401" grpId="0" animBg="1"/>
      <p:bldP spid="403" grpId="0" animBg="1"/>
      <p:bldP spid="403" grpId="1" animBg="1"/>
      <p:bldP spid="36" grpId="0" animBg="1"/>
      <p:bldP spid="37" grpId="0" animBg="1"/>
      <p:bldP spid="3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文本框 3"/>
          <p:cNvSpPr txBox="1"/>
          <p:nvPr/>
        </p:nvSpPr>
        <p:spPr>
          <a:xfrm>
            <a:off x="4629150" y="500389"/>
            <a:ext cx="33147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en-US" altLang="zh-CN" dirty="0" smtClean="0">
                <a:latin typeface="+mj-lt"/>
              </a:rPr>
              <a:t>Siri</a:t>
            </a:r>
            <a:endParaRPr dirty="0">
              <a:latin typeface="+mj-lt"/>
            </a:endParaRPr>
          </a:p>
        </p:txBody>
      </p:sp>
      <p:grpSp>
        <p:nvGrpSpPr>
          <p:cNvPr id="378" name="组 12"/>
          <p:cNvGrpSpPr/>
          <p:nvPr/>
        </p:nvGrpSpPr>
        <p:grpSpPr>
          <a:xfrm>
            <a:off x="3059840" y="3142823"/>
            <a:ext cx="6098862" cy="1611602"/>
            <a:chOff x="594901" y="74366"/>
            <a:chExt cx="6098861" cy="1611601"/>
          </a:xfrm>
        </p:grpSpPr>
        <p:sp>
          <p:nvSpPr>
            <p:cNvPr id="375" name="椭圆 6"/>
            <p:cNvSpPr/>
            <p:nvPr/>
          </p:nvSpPr>
          <p:spPr>
            <a:xfrm>
              <a:off x="1381495" y="135372"/>
              <a:ext cx="4525671" cy="1195893"/>
            </a:xfrm>
            <a:prstGeom prst="ellips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椭圆 7"/>
            <p:cNvSpPr/>
            <p:nvPr/>
          </p:nvSpPr>
          <p:spPr>
            <a:xfrm>
              <a:off x="594901" y="74366"/>
              <a:ext cx="6098861" cy="1611601"/>
            </a:xfrm>
            <a:prstGeom prst="ellips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79" name="椭圆 10"/>
          <p:cNvSpPr/>
          <p:nvPr/>
        </p:nvSpPr>
        <p:spPr>
          <a:xfrm>
            <a:off x="1558946" y="1954215"/>
            <a:ext cx="507457" cy="507457"/>
          </a:xfrm>
          <a:prstGeom prst="ellipse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0" name="直线连接符 6"/>
          <p:cNvSpPr/>
          <p:nvPr/>
        </p:nvSpPr>
        <p:spPr>
          <a:xfrm>
            <a:off x="1812675" y="2461671"/>
            <a:ext cx="1" cy="1532449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椭圆 13"/>
          <p:cNvSpPr/>
          <p:nvPr/>
        </p:nvSpPr>
        <p:spPr>
          <a:xfrm>
            <a:off x="1246516" y="2994047"/>
            <a:ext cx="314331" cy="314332"/>
          </a:xfrm>
          <a:prstGeom prst="ellipse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2" name="直线连接符 18"/>
          <p:cNvSpPr/>
          <p:nvPr/>
        </p:nvSpPr>
        <p:spPr>
          <a:xfrm>
            <a:off x="1403681" y="3308376"/>
            <a:ext cx="1" cy="683427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3" name="椭圆 16"/>
          <p:cNvSpPr/>
          <p:nvPr/>
        </p:nvSpPr>
        <p:spPr>
          <a:xfrm>
            <a:off x="8529270" y="3633377"/>
            <a:ext cx="314331" cy="31433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4" name="直线连接符 24"/>
          <p:cNvSpPr/>
          <p:nvPr/>
        </p:nvSpPr>
        <p:spPr>
          <a:xfrm>
            <a:off x="8686434" y="3947705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5" name="椭圆 19"/>
          <p:cNvSpPr/>
          <p:nvPr/>
        </p:nvSpPr>
        <p:spPr>
          <a:xfrm>
            <a:off x="5234299" y="3937680"/>
            <a:ext cx="314331" cy="314331"/>
          </a:xfrm>
          <a:prstGeom prst="ellipse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6" name="直线连接符 28"/>
          <p:cNvSpPr/>
          <p:nvPr/>
        </p:nvSpPr>
        <p:spPr>
          <a:xfrm>
            <a:off x="5391464" y="4252008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7" name="椭圆 22"/>
          <p:cNvSpPr/>
          <p:nvPr/>
        </p:nvSpPr>
        <p:spPr>
          <a:xfrm>
            <a:off x="7743445" y="3360392"/>
            <a:ext cx="314331" cy="31433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8" name="直线连接符 31"/>
          <p:cNvSpPr/>
          <p:nvPr/>
        </p:nvSpPr>
        <p:spPr>
          <a:xfrm>
            <a:off x="7900610" y="3674721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9" name="椭圆 25"/>
          <p:cNvSpPr/>
          <p:nvPr/>
        </p:nvSpPr>
        <p:spPr>
          <a:xfrm>
            <a:off x="5136551" y="3056724"/>
            <a:ext cx="314331" cy="314331"/>
          </a:xfrm>
          <a:prstGeom prst="ellipse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0" name="直线连接符 34"/>
          <p:cNvSpPr/>
          <p:nvPr/>
        </p:nvSpPr>
        <p:spPr>
          <a:xfrm>
            <a:off x="5293717" y="3371053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1" name="椭圆 28"/>
          <p:cNvSpPr/>
          <p:nvPr/>
        </p:nvSpPr>
        <p:spPr>
          <a:xfrm>
            <a:off x="7334925" y="3976084"/>
            <a:ext cx="204645" cy="20464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2" name="直线连接符 40"/>
          <p:cNvSpPr/>
          <p:nvPr/>
        </p:nvSpPr>
        <p:spPr>
          <a:xfrm>
            <a:off x="7437248" y="4180727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3" name="椭圆 31"/>
          <p:cNvSpPr/>
          <p:nvPr/>
        </p:nvSpPr>
        <p:spPr>
          <a:xfrm>
            <a:off x="6260675" y="2638000"/>
            <a:ext cx="204645" cy="204645"/>
          </a:xfrm>
          <a:prstGeom prst="ellipse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4" name="直线连接符 46"/>
          <p:cNvSpPr/>
          <p:nvPr/>
        </p:nvSpPr>
        <p:spPr>
          <a:xfrm>
            <a:off x="6362997" y="2842643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椭圆 34"/>
          <p:cNvSpPr/>
          <p:nvPr/>
        </p:nvSpPr>
        <p:spPr>
          <a:xfrm>
            <a:off x="3480096" y="4008130"/>
            <a:ext cx="204645" cy="204645"/>
          </a:xfrm>
          <a:prstGeom prst="ellipse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6" name="直线连接符 49"/>
          <p:cNvSpPr/>
          <p:nvPr/>
        </p:nvSpPr>
        <p:spPr>
          <a:xfrm>
            <a:off x="3582417" y="4212773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椭圆 40"/>
          <p:cNvSpPr/>
          <p:nvPr/>
        </p:nvSpPr>
        <p:spPr>
          <a:xfrm>
            <a:off x="8825776" y="3013571"/>
            <a:ext cx="204644" cy="20464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8" name="直线连接符 55"/>
          <p:cNvSpPr/>
          <p:nvPr/>
        </p:nvSpPr>
        <p:spPr>
          <a:xfrm>
            <a:off x="8928097" y="3218214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文本框 43"/>
          <p:cNvSpPr txBox="1"/>
          <p:nvPr/>
        </p:nvSpPr>
        <p:spPr>
          <a:xfrm>
            <a:off x="9119768" y="2832620"/>
            <a:ext cx="531538" cy="523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1" tIns="45711" rIns="45711" bIns="45711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rPr lang="en-US" dirty="0" smtClean="0"/>
              <a:t>3</a:t>
            </a:r>
            <a:r>
              <a:rPr dirty="0" smtClean="0"/>
              <a:t>%</a:t>
            </a:r>
            <a:endParaRPr dirty="0"/>
          </a:p>
        </p:txBody>
      </p:sp>
      <p:sp>
        <p:nvSpPr>
          <p:cNvPr id="401" name="文本框 44"/>
          <p:cNvSpPr txBox="1"/>
          <p:nvPr/>
        </p:nvSpPr>
        <p:spPr>
          <a:xfrm>
            <a:off x="988068" y="4107671"/>
            <a:ext cx="1515781" cy="523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1" tIns="45711" rIns="45711" bIns="45711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altLang="zh-CN" dirty="0" smtClean="0"/>
              <a:t>28</a:t>
            </a:r>
            <a:r>
              <a:rPr dirty="0" smtClean="0"/>
              <a:t>%</a:t>
            </a:r>
            <a:r>
              <a:rPr lang="en-US" dirty="0" smtClean="0"/>
              <a:t>+70%</a:t>
            </a:r>
            <a:endParaRPr dirty="0"/>
          </a:p>
        </p:txBody>
      </p:sp>
      <p:sp>
        <p:nvSpPr>
          <p:cNvPr id="36" name="文本框 47"/>
          <p:cNvSpPr txBox="1"/>
          <p:nvPr/>
        </p:nvSpPr>
        <p:spPr>
          <a:xfrm>
            <a:off x="1452979" y="4630873"/>
            <a:ext cx="1403846" cy="389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Use </a:t>
            </a:r>
            <a:endParaRPr dirty="0"/>
          </a:p>
        </p:txBody>
      </p:sp>
      <p:sp>
        <p:nvSpPr>
          <p:cNvPr id="37" name="文本框 47"/>
          <p:cNvSpPr txBox="1"/>
          <p:nvPr/>
        </p:nvSpPr>
        <p:spPr>
          <a:xfrm>
            <a:off x="9700379" y="2873787"/>
            <a:ext cx="1403846" cy="35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Public</a:t>
            </a:r>
            <a:endParaRPr dirty="0"/>
          </a:p>
        </p:txBody>
      </p:sp>
      <p:sp>
        <p:nvSpPr>
          <p:cNvPr id="38" name="文本框 43"/>
          <p:cNvSpPr txBox="1"/>
          <p:nvPr/>
        </p:nvSpPr>
        <p:spPr>
          <a:xfrm>
            <a:off x="4774419" y="5004554"/>
            <a:ext cx="714280" cy="523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1" tIns="45711" rIns="45711" bIns="45711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rPr lang="en-US" dirty="0" smtClean="0"/>
              <a:t>97</a:t>
            </a:r>
            <a:r>
              <a:rPr dirty="0" smtClean="0"/>
              <a:t>%</a:t>
            </a:r>
            <a:endParaRPr dirty="0"/>
          </a:p>
        </p:txBody>
      </p:sp>
      <p:sp>
        <p:nvSpPr>
          <p:cNvPr id="39" name="文本框 47"/>
          <p:cNvSpPr txBox="1"/>
          <p:nvPr/>
        </p:nvSpPr>
        <p:spPr>
          <a:xfrm>
            <a:off x="5661074" y="5073424"/>
            <a:ext cx="1403846" cy="35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Private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6831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500"/>
                            </p:stCondLst>
                            <p:childTnLst>
                              <p:par>
                                <p:cTn id="95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3" grpId="0" animBg="1"/>
      <p:bldP spid="379" grpId="0" animBg="1"/>
      <p:bldP spid="380" grpId="0" animBg="1"/>
      <p:bldP spid="381" grpId="0" animBg="1"/>
      <p:bldP spid="382" grpId="0" animBg="1"/>
      <p:bldP spid="383" grpId="0" animBg="1"/>
      <p:bldP spid="384" grpId="0" animBg="1"/>
      <p:bldP spid="385" grpId="0" animBg="1"/>
      <p:bldP spid="386" grpId="0" animBg="1"/>
      <p:bldP spid="387" grpId="0" animBg="1"/>
      <p:bldP spid="388" grpId="0" animBg="1"/>
      <p:bldP spid="389" grpId="0" animBg="1"/>
      <p:bldP spid="390" grpId="0" animBg="1"/>
      <p:bldP spid="391" grpId="0" animBg="1"/>
      <p:bldP spid="392" grpId="0" animBg="1"/>
      <p:bldP spid="393" grpId="0" animBg="1"/>
      <p:bldP spid="394" grpId="0" animBg="1"/>
      <p:bldP spid="395" grpId="0" animBg="1"/>
      <p:bldP spid="396" grpId="0" animBg="1"/>
      <p:bldP spid="397" grpId="0" animBg="1"/>
      <p:bldP spid="398" grpId="0" animBg="1"/>
      <p:bldP spid="400" grpId="0" animBg="1"/>
      <p:bldP spid="401" grpId="0" animBg="1"/>
      <p:bldP spid="36" grpId="0" animBg="1"/>
      <p:bldP spid="37" grpId="0" animBg="1"/>
      <p:bldP spid="37" grpId="1" animBg="1"/>
      <p:bldP spid="38" grpId="0" animBg="1"/>
      <p:bldP spid="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630" y="1701109"/>
            <a:ext cx="1799688" cy="1790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94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341" y="1701110"/>
            <a:ext cx="1790701" cy="1790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97" name="文本框 9"/>
          <p:cNvSpPr txBox="1"/>
          <p:nvPr/>
        </p:nvSpPr>
        <p:spPr>
          <a:xfrm>
            <a:off x="3009999" y="3663258"/>
            <a:ext cx="2136949" cy="561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>
              <a:defRPr sz="3200" b="1">
                <a:solidFill>
                  <a:srgbClr val="42D2C4"/>
                </a:solidFill>
              </a:defRPr>
            </a:lvl1pPr>
          </a:lstStyle>
          <a:p>
            <a:pPr algn="ctr"/>
            <a:r>
              <a:rPr lang="en-CA" dirty="0" smtClean="0"/>
              <a:t>A</a:t>
            </a:r>
            <a:endParaRPr dirty="0"/>
          </a:p>
        </p:txBody>
      </p:sp>
      <p:sp>
        <p:nvSpPr>
          <p:cNvPr id="298" name="文本框 10"/>
          <p:cNvSpPr txBox="1"/>
          <p:nvPr/>
        </p:nvSpPr>
        <p:spPr>
          <a:xfrm>
            <a:off x="2510163" y="4396398"/>
            <a:ext cx="3136620" cy="394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sz="1800" dirty="0" smtClean="0"/>
              <a:t>在工作、学习的安静场所</a:t>
            </a:r>
            <a:endParaRPr sz="1800" dirty="0"/>
          </a:p>
        </p:txBody>
      </p:sp>
      <p:sp>
        <p:nvSpPr>
          <p:cNvPr id="299" name="文本框 11"/>
          <p:cNvSpPr txBox="1"/>
          <p:nvPr/>
        </p:nvSpPr>
        <p:spPr>
          <a:xfrm>
            <a:off x="7573341" y="3663258"/>
            <a:ext cx="2136949" cy="561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>
            <a:spAutoFit/>
          </a:bodyPr>
          <a:lstStyle>
            <a:lvl1pPr>
              <a:defRPr sz="3200" b="1">
                <a:solidFill>
                  <a:srgbClr val="42D2C4"/>
                </a:solidFill>
              </a:defRPr>
            </a:lvl1pPr>
          </a:lstStyle>
          <a:p>
            <a:pPr algn="ctr"/>
            <a:r>
              <a:rPr lang="en-US" altLang="zh-CN" dirty="0"/>
              <a:t>B</a:t>
            </a:r>
            <a:endParaRPr dirty="0"/>
          </a:p>
        </p:txBody>
      </p:sp>
      <p:sp>
        <p:nvSpPr>
          <p:cNvPr id="300" name="文本框 12"/>
          <p:cNvSpPr txBox="1"/>
          <p:nvPr/>
        </p:nvSpPr>
        <p:spPr>
          <a:xfrm>
            <a:off x="7139469" y="4396398"/>
            <a:ext cx="3004691" cy="394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sz="1800" dirty="0" smtClean="0"/>
              <a:t>在地铁、商场等嘈杂场所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" grpId="0" animBg="1"/>
      <p:bldP spid="298" grpId="0" animBg="1"/>
      <p:bldP spid="299" grpId="0" animBg="1"/>
      <p:bldP spid="3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组合 2"/>
          <p:cNvGrpSpPr/>
          <p:nvPr/>
        </p:nvGrpSpPr>
        <p:grpSpPr>
          <a:xfrm>
            <a:off x="5469255" y="701477"/>
            <a:ext cx="781050" cy="762002"/>
            <a:chOff x="0" y="0"/>
            <a:chExt cx="781050" cy="762000"/>
          </a:xfrm>
        </p:grpSpPr>
        <p:sp>
          <p:nvSpPr>
            <p:cNvPr id="117" name="椭圆 3"/>
            <p:cNvSpPr/>
            <p:nvPr/>
          </p:nvSpPr>
          <p:spPr>
            <a:xfrm>
              <a:off x="19050" y="0"/>
              <a:ext cx="762000" cy="762001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8" name="文本框 4"/>
            <p:cNvSpPr txBox="1"/>
            <p:nvPr/>
          </p:nvSpPr>
          <p:spPr>
            <a:xfrm>
              <a:off x="0" y="0"/>
              <a:ext cx="781050" cy="739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4400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01</a:t>
              </a:r>
            </a:p>
          </p:txBody>
        </p:sp>
      </p:grpSp>
      <p:sp>
        <p:nvSpPr>
          <p:cNvPr id="129" name="文本框 14"/>
          <p:cNvSpPr txBox="1"/>
          <p:nvPr/>
        </p:nvSpPr>
        <p:spPr>
          <a:xfrm>
            <a:off x="6602730" y="820867"/>
            <a:ext cx="5199872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Invasive Systems</a:t>
            </a:r>
            <a:endParaRPr lang="zh-CN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917" y="2705535"/>
            <a:ext cx="2346157" cy="14388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469255" y="2013225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1.Brumberg</a:t>
            </a: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脑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植入</a:t>
            </a:r>
            <a:endParaRPr lang="en-US" altLang="zh-CN" sz="2800" kern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2.Hueber</a:t>
            </a: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放置</a:t>
            </a:r>
            <a:r>
              <a:rPr lang="zh-CN" altLang="zh-CN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在舌头上的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传感器</a:t>
            </a:r>
            <a:endParaRPr lang="en-US" altLang="zh-CN" sz="2800" kern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3.Hofe</a:t>
            </a:r>
            <a:r>
              <a:rPr lang="zh-CN" altLang="zh-CN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Fagan</a:t>
            </a: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永磁体</a:t>
            </a:r>
            <a:r>
              <a:rPr lang="zh-CN" altLang="zh-CN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PMA</a:t>
            </a:r>
            <a:r>
              <a:rPr lang="zh-CN" altLang="zh-CN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传感器</a:t>
            </a:r>
            <a:endParaRPr lang="en-US" altLang="zh-CN" sz="2800" kern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4.Florescu</a:t>
            </a:r>
            <a:endParaRPr lang="en-US" altLang="zh-CN" sz="2800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使用</a:t>
            </a:r>
            <a:r>
              <a:rPr lang="zh-CN" altLang="zh-CN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超声波来表征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声道</a:t>
            </a:r>
            <a:endParaRPr lang="zh-CN" altLang="zh-CN" sz="2800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 animBg="1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组合 8"/>
          <p:cNvGrpSpPr/>
          <p:nvPr/>
        </p:nvGrpSpPr>
        <p:grpSpPr>
          <a:xfrm>
            <a:off x="5311600" y="684813"/>
            <a:ext cx="781050" cy="807538"/>
            <a:chOff x="0" y="0"/>
            <a:chExt cx="781050" cy="807537"/>
          </a:xfrm>
        </p:grpSpPr>
        <p:sp>
          <p:nvSpPr>
            <p:cNvPr id="123" name="椭圆 9"/>
            <p:cNvSpPr/>
            <p:nvPr/>
          </p:nvSpPr>
          <p:spPr>
            <a:xfrm>
              <a:off x="19050" y="0"/>
              <a:ext cx="762000" cy="762000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" name="文本框 10"/>
            <p:cNvSpPr txBox="1"/>
            <p:nvPr/>
          </p:nvSpPr>
          <p:spPr>
            <a:xfrm>
              <a:off x="0" y="38099"/>
              <a:ext cx="781050" cy="7694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4400">
                  <a:solidFill>
                    <a:srgbClr val="FFFFFF"/>
                  </a:solidFill>
                </a:defRPr>
              </a:lvl1pPr>
            </a:lstStyle>
            <a:p>
              <a:r>
                <a:rPr dirty="0" smtClean="0"/>
                <a:t>0</a:t>
              </a:r>
              <a:r>
                <a:rPr lang="en-US" altLang="zh-CN" dirty="0" smtClean="0"/>
                <a:t>2</a:t>
              </a:r>
              <a:endParaRPr dirty="0"/>
            </a:p>
          </p:txBody>
        </p:sp>
      </p:grpSp>
      <p:sp>
        <p:nvSpPr>
          <p:cNvPr id="131" name="文本框 16"/>
          <p:cNvSpPr txBox="1"/>
          <p:nvPr/>
        </p:nvSpPr>
        <p:spPr>
          <a:xfrm>
            <a:off x="6445075" y="804202"/>
            <a:ext cx="430530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Non-Invasive Systems</a:t>
            </a:r>
            <a:endParaRPr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597" y="2687226"/>
            <a:ext cx="2311670" cy="1469766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5591334" y="2013225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514350" indent="-514350" algn="just">
              <a:buAutoNum type="arabicPeriod"/>
            </a:pPr>
            <a:r>
              <a:rPr lang="en-US" altLang="zh-CN" sz="2800" kern="1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Porbadnik</a:t>
            </a:r>
            <a:endParaRPr lang="en-US" altLang="zh-CN" sz="2800" kern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用</a:t>
            </a:r>
            <a:r>
              <a:rPr lang="zh-CN" altLang="en-US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脑电波</a:t>
            </a:r>
            <a:r>
              <a:rPr lang="en-US" altLang="zh-CN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EEG</a:t>
            </a:r>
            <a:r>
              <a:rPr lang="zh-CN" altLang="en-US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传感器</a:t>
            </a:r>
            <a:endParaRPr lang="en-US" altLang="zh-CN" sz="2800" kern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2.Wand</a:t>
            </a: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视频</a:t>
            </a:r>
            <a:endParaRPr lang="en-US" altLang="zh-CN" sz="2800" kern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3.Hhirahara</a:t>
            </a: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低音</a:t>
            </a:r>
            <a:r>
              <a:rPr lang="zh-CN" altLang="en-US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麦克风</a:t>
            </a:r>
            <a:endParaRPr lang="zh-CN" altLang="en-US" sz="2800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4.Wand</a:t>
            </a:r>
            <a:r>
              <a:rPr lang="zh-CN" altLang="en-US" sz="28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Schultz</a:t>
            </a:r>
          </a:p>
          <a:p>
            <a:pPr algn="just"/>
            <a:r>
              <a:rPr lang="en-US" altLang="zh-CN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表面</a:t>
            </a:r>
            <a:r>
              <a:rPr lang="zh-CN" altLang="en-US" sz="2800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肌电图</a:t>
            </a:r>
            <a:endParaRPr lang="en-US" altLang="zh-CN" sz="2800" kern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48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 animBg="1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文本框 1"/>
          <p:cNvSpPr txBox="1"/>
          <p:nvPr/>
        </p:nvSpPr>
        <p:spPr>
          <a:xfrm>
            <a:off x="2130190" y="2405244"/>
            <a:ext cx="3538886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8000" b="1">
                <a:solidFill>
                  <a:srgbClr val="FFFFFF"/>
                </a:solidFill>
              </a:defRPr>
            </a:pPr>
            <a:r>
              <a:rPr dirty="0" smtClean="0">
                <a:latin typeface="+mj-lt"/>
              </a:rPr>
              <a:t>Alter</a:t>
            </a:r>
            <a:endParaRPr dirty="0">
              <a:latin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2858" y="2432785"/>
            <a:ext cx="3570514" cy="16004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3">
              <a:defRPr sz="8000" b="1">
                <a:solidFill>
                  <a:srgbClr val="FFFFFF"/>
                </a:solidFill>
              </a:defRPr>
            </a:pPr>
            <a:r>
              <a:rPr lang="en-CA" altLang="zh-CN" sz="8000" b="1" dirty="0">
                <a:solidFill>
                  <a:srgbClr val="FFFFFF"/>
                </a:solidFill>
                <a:latin typeface="+mj-lt"/>
              </a:rPr>
              <a:t>Ego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2.22222E-6 L 0.02669 -0.0965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8" y="-483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7037E-6 L -0.0405 0.049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31" y="24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0" animBg="1"/>
      <p:bldP spid="134" grpId="1" animBg="1"/>
      <p:bldP spid="4" grpId="0"/>
      <p:bldP spid="4" grpId="1"/>
    </p:bldLst>
  </p:timing>
</p:sld>
</file>

<file path=ppt/theme/theme1.xml><?xml version="1.0" encoding="utf-8"?>
<a:theme xmlns:a="http://schemas.openxmlformats.org/drawingml/2006/main" name="自定义设计方案">
  <a:themeElements>
    <a:clrScheme name="自定义设计方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F2C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自定义设计方案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自定义设计方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自定义设计方案">
  <a:themeElements>
    <a:clrScheme name="自定义设计方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F2C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自定义设计方案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自定义设计方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1406</Words>
  <Application>Microsoft Office PowerPoint</Application>
  <PresentationFormat>宽屏</PresentationFormat>
  <Paragraphs>238</Paragraphs>
  <Slides>21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微软雅黑</vt:lpstr>
      <vt:lpstr>幼圆</vt:lpstr>
      <vt:lpstr>Arial</vt:lpstr>
      <vt:lpstr>Calibri</vt:lpstr>
      <vt:lpstr>Calibri Light</vt:lpstr>
      <vt:lpstr>Century Gothic</vt:lpstr>
      <vt:lpstr>Helvetica</vt:lpstr>
      <vt:lpstr>Segoe UI</vt:lpstr>
      <vt:lpstr>Segoe UI Light</vt:lpstr>
      <vt:lpstr>Times New Roman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Sta Sunny</cp:lastModifiedBy>
  <cp:revision>115</cp:revision>
  <dcterms:modified xsi:type="dcterms:W3CDTF">2018-05-22T04:05:38Z</dcterms:modified>
</cp:coreProperties>
</file>